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7" r:id="rId1"/>
  </p:sldMasterIdLst>
  <p:notesMasterIdLst>
    <p:notesMasterId r:id="rId3"/>
  </p:notesMasterIdLst>
  <p:handoutMasterIdLst>
    <p:handoutMasterId r:id="rId4"/>
  </p:handoutMasterIdLst>
  <p:sldIdLst>
    <p:sldId id="257" r:id="rId2"/>
  </p:sldIdLst>
  <p:sldSz cx="51206400" cy="329184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2234442" indent="-1582448" algn="l" rtl="0" fontAlgn="base">
      <a:spcBef>
        <a:spcPct val="0"/>
      </a:spcBef>
      <a:spcAft>
        <a:spcPct val="0"/>
      </a:spcAft>
      <a:defRPr kern="1200">
        <a:solidFill>
          <a:schemeClr val="tx1"/>
        </a:solidFill>
        <a:latin typeface="Arial" charset="0"/>
        <a:ea typeface="+mn-ea"/>
        <a:cs typeface="Arial" charset="0"/>
      </a:defRPr>
    </a:lvl2pPr>
    <a:lvl3pPr marL="4468883" indent="-3164891" algn="l" rtl="0" fontAlgn="base">
      <a:spcBef>
        <a:spcPct val="0"/>
      </a:spcBef>
      <a:spcAft>
        <a:spcPct val="0"/>
      </a:spcAft>
      <a:defRPr kern="1200">
        <a:solidFill>
          <a:schemeClr val="tx1"/>
        </a:solidFill>
        <a:latin typeface="Arial" charset="0"/>
        <a:ea typeface="+mn-ea"/>
        <a:cs typeface="Arial" charset="0"/>
      </a:defRPr>
    </a:lvl3pPr>
    <a:lvl4pPr marL="6705588" indent="-4749602" algn="l" rtl="0" fontAlgn="base">
      <a:spcBef>
        <a:spcPct val="0"/>
      </a:spcBef>
      <a:spcAft>
        <a:spcPct val="0"/>
      </a:spcAft>
      <a:defRPr kern="1200">
        <a:solidFill>
          <a:schemeClr val="tx1"/>
        </a:solidFill>
        <a:latin typeface="Arial" charset="0"/>
        <a:ea typeface="+mn-ea"/>
        <a:cs typeface="Arial" charset="0"/>
      </a:defRPr>
    </a:lvl4pPr>
    <a:lvl5pPr marL="8940028" indent="-6332050" algn="l" rtl="0" fontAlgn="base">
      <a:spcBef>
        <a:spcPct val="0"/>
      </a:spcBef>
      <a:spcAft>
        <a:spcPct val="0"/>
      </a:spcAft>
      <a:defRPr kern="1200">
        <a:solidFill>
          <a:schemeClr val="tx1"/>
        </a:solidFill>
        <a:latin typeface="Arial" charset="0"/>
        <a:ea typeface="+mn-ea"/>
        <a:cs typeface="Arial" charset="0"/>
      </a:defRPr>
    </a:lvl5pPr>
    <a:lvl6pPr marL="3259975" algn="l" defTabSz="1303991" rtl="0" eaLnBrk="1" latinLnBrk="0" hangingPunct="1">
      <a:defRPr kern="1200">
        <a:solidFill>
          <a:schemeClr val="tx1"/>
        </a:solidFill>
        <a:latin typeface="Arial" charset="0"/>
        <a:ea typeface="+mn-ea"/>
        <a:cs typeface="Arial" charset="0"/>
      </a:defRPr>
    </a:lvl6pPr>
    <a:lvl7pPr marL="3911971" algn="l" defTabSz="1303991" rtl="0" eaLnBrk="1" latinLnBrk="0" hangingPunct="1">
      <a:defRPr kern="1200">
        <a:solidFill>
          <a:schemeClr val="tx1"/>
        </a:solidFill>
        <a:latin typeface="Arial" charset="0"/>
        <a:ea typeface="+mn-ea"/>
        <a:cs typeface="Arial" charset="0"/>
      </a:defRPr>
    </a:lvl7pPr>
    <a:lvl8pPr marL="4563966" algn="l" defTabSz="1303991" rtl="0" eaLnBrk="1" latinLnBrk="0" hangingPunct="1">
      <a:defRPr kern="1200">
        <a:solidFill>
          <a:schemeClr val="tx1"/>
        </a:solidFill>
        <a:latin typeface="Arial" charset="0"/>
        <a:ea typeface="+mn-ea"/>
        <a:cs typeface="Arial" charset="0"/>
      </a:defRPr>
    </a:lvl8pPr>
    <a:lvl9pPr marL="5215960" algn="l" defTabSz="1303991"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xmlns="">
        <p15:guide id="1" orient="horz" pos="10368">
          <p15:clr>
            <a:srgbClr val="A4A3A4"/>
          </p15:clr>
        </p15:guide>
        <p15:guide id="2" pos="12096">
          <p15:clr>
            <a:srgbClr val="A4A3A4"/>
          </p15:clr>
        </p15:guide>
      </p15:sldGuideLst>
    </p:ext>
    <p:ext uri="{2D200454-40CA-4A62-9FC3-DE9A4176ACB9}">
      <p15:notesGuideLst xmlns:p15="http://schemas.microsoft.com/office/powerpoint/2012/main" xmlns="">
        <p15:guide id="1" orient="horz" pos="13870">
          <p15:clr>
            <a:srgbClr val="A4A3A4"/>
          </p15:clr>
        </p15:guide>
        <p15:guide id="2" pos="1011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FE"/>
    <a:srgbClr val="D6A300"/>
    <a:srgbClr val="F3A300"/>
    <a:srgbClr val="FCDBC0"/>
    <a:srgbClr val="FFFF00"/>
    <a:srgbClr val="449636"/>
    <a:srgbClr val="4EAC3E"/>
    <a:srgbClr val="73C764"/>
    <a:srgbClr val="C5AF7D"/>
    <a:srgbClr val="C5D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6530" autoAdjust="0"/>
    <p:restoredTop sz="99883" autoAdjust="0"/>
  </p:normalViewPr>
  <p:slideViewPr>
    <p:cSldViewPr>
      <p:cViewPr varScale="1">
        <p:scale>
          <a:sx n="22" d="100"/>
          <a:sy n="22" d="100"/>
        </p:scale>
        <p:origin x="-294" y="-186"/>
      </p:cViewPr>
      <p:guideLst>
        <p:guide orient="horz" pos="10368"/>
        <p:guide pos="16128"/>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7" d="100"/>
          <a:sy n="17" d="100"/>
        </p:scale>
        <p:origin x="-2154" y="-16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6194" name="Rectangle 2"/>
          <p:cNvSpPr>
            <a:spLocks noGrp="1" noChangeArrowheads="1"/>
          </p:cNvSpPr>
          <p:nvPr>
            <p:ph type="hdr" sz="quarter"/>
          </p:nvPr>
        </p:nvSpPr>
        <p:spPr bwMode="auto">
          <a:xfrm>
            <a:off x="1" y="1"/>
            <a:ext cx="3037840" cy="465138"/>
          </a:xfrm>
          <a:prstGeom prst="rect">
            <a:avLst/>
          </a:prstGeom>
          <a:noFill/>
          <a:ln w="9525">
            <a:noFill/>
            <a:miter lim="800000"/>
            <a:headEnd/>
            <a:tailEnd/>
          </a:ln>
          <a:effectLst/>
        </p:spPr>
        <p:txBody>
          <a:bodyPr vert="horz" wrap="square" lIns="97237" tIns="48618" rIns="97237" bIns="48618" numCol="1" anchor="t" anchorCtr="0" compatLnSpc="1">
            <a:prstTxWarp prst="textNoShape">
              <a:avLst/>
            </a:prstTxWarp>
          </a:bodyPr>
          <a:lstStyle>
            <a:lvl1pPr>
              <a:defRPr sz="1300"/>
            </a:lvl1pPr>
          </a:lstStyle>
          <a:p>
            <a:pPr>
              <a:defRPr/>
            </a:pPr>
            <a:endParaRPr lang="en-US"/>
          </a:p>
        </p:txBody>
      </p:sp>
      <p:sp>
        <p:nvSpPr>
          <p:cNvPr id="136195" name="Rectangle 3"/>
          <p:cNvSpPr>
            <a:spLocks noGrp="1" noChangeArrowheads="1"/>
          </p:cNvSpPr>
          <p:nvPr>
            <p:ph type="dt" sz="quarter" idx="1"/>
          </p:nvPr>
        </p:nvSpPr>
        <p:spPr bwMode="auto">
          <a:xfrm>
            <a:off x="3972561" y="1"/>
            <a:ext cx="3037840" cy="465138"/>
          </a:xfrm>
          <a:prstGeom prst="rect">
            <a:avLst/>
          </a:prstGeom>
          <a:noFill/>
          <a:ln w="9525">
            <a:noFill/>
            <a:miter lim="800000"/>
            <a:headEnd/>
            <a:tailEnd/>
          </a:ln>
          <a:effectLst/>
        </p:spPr>
        <p:txBody>
          <a:bodyPr vert="horz" wrap="square" lIns="97237" tIns="48618" rIns="97237" bIns="48618" numCol="1" anchor="t" anchorCtr="0" compatLnSpc="1">
            <a:prstTxWarp prst="textNoShape">
              <a:avLst/>
            </a:prstTxWarp>
          </a:bodyPr>
          <a:lstStyle>
            <a:lvl1pPr algn="r">
              <a:defRPr sz="1300"/>
            </a:lvl1pPr>
          </a:lstStyle>
          <a:p>
            <a:pPr>
              <a:defRPr/>
            </a:pPr>
            <a:endParaRPr lang="en-US"/>
          </a:p>
        </p:txBody>
      </p:sp>
      <p:sp>
        <p:nvSpPr>
          <p:cNvPr id="136196" name="Rectangle 4"/>
          <p:cNvSpPr>
            <a:spLocks noGrp="1" noChangeArrowheads="1"/>
          </p:cNvSpPr>
          <p:nvPr>
            <p:ph type="ftr" sz="quarter" idx="2"/>
          </p:nvPr>
        </p:nvSpPr>
        <p:spPr bwMode="auto">
          <a:xfrm>
            <a:off x="1" y="8831263"/>
            <a:ext cx="3037840" cy="465137"/>
          </a:xfrm>
          <a:prstGeom prst="rect">
            <a:avLst/>
          </a:prstGeom>
          <a:noFill/>
          <a:ln w="9525">
            <a:noFill/>
            <a:miter lim="800000"/>
            <a:headEnd/>
            <a:tailEnd/>
          </a:ln>
          <a:effectLst/>
        </p:spPr>
        <p:txBody>
          <a:bodyPr vert="horz" wrap="square" lIns="97237" tIns="48618" rIns="97237" bIns="48618" numCol="1" anchor="b" anchorCtr="0" compatLnSpc="1">
            <a:prstTxWarp prst="textNoShape">
              <a:avLst/>
            </a:prstTxWarp>
          </a:bodyPr>
          <a:lstStyle>
            <a:lvl1pPr>
              <a:defRPr sz="1300"/>
            </a:lvl1pPr>
          </a:lstStyle>
          <a:p>
            <a:pPr>
              <a:defRPr/>
            </a:pPr>
            <a:endParaRPr lang="en-US"/>
          </a:p>
        </p:txBody>
      </p:sp>
      <p:sp>
        <p:nvSpPr>
          <p:cNvPr id="136197" name="Rectangle 5"/>
          <p:cNvSpPr>
            <a:spLocks noGrp="1" noChangeArrowheads="1"/>
          </p:cNvSpPr>
          <p:nvPr>
            <p:ph type="sldNum" sz="quarter" idx="3"/>
          </p:nvPr>
        </p:nvSpPr>
        <p:spPr bwMode="auto">
          <a:xfrm>
            <a:off x="3972561" y="8831263"/>
            <a:ext cx="3037840" cy="465137"/>
          </a:xfrm>
          <a:prstGeom prst="rect">
            <a:avLst/>
          </a:prstGeom>
          <a:noFill/>
          <a:ln w="9525">
            <a:noFill/>
            <a:miter lim="800000"/>
            <a:headEnd/>
            <a:tailEnd/>
          </a:ln>
          <a:effectLst/>
        </p:spPr>
        <p:txBody>
          <a:bodyPr vert="horz" wrap="square" lIns="97237" tIns="48618" rIns="97237" bIns="48618" numCol="1" anchor="b" anchorCtr="0" compatLnSpc="1">
            <a:prstTxWarp prst="textNoShape">
              <a:avLst/>
            </a:prstTxWarp>
          </a:bodyPr>
          <a:lstStyle>
            <a:lvl1pPr algn="r">
              <a:defRPr sz="1300"/>
            </a:lvl1pPr>
          </a:lstStyle>
          <a:p>
            <a:pPr>
              <a:defRPr/>
            </a:pPr>
            <a:fld id="{40A1A2E8-44FE-48DF-A2AC-16133F9EF2ED}" type="slidenum">
              <a:rPr lang="en-US"/>
              <a:pPr>
                <a:defRPr/>
              </a:pPr>
              <a:t>‹#›</a:t>
            </a:fld>
            <a:endParaRPr lang="en-US"/>
          </a:p>
        </p:txBody>
      </p:sp>
    </p:spTree>
    <p:extLst>
      <p:ext uri="{BB962C8B-B14F-4D97-AF65-F5344CB8AC3E}">
        <p14:creationId xmlns:p14="http://schemas.microsoft.com/office/powerpoint/2010/main" val="5332600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474" name="Rectangle 2"/>
          <p:cNvSpPr>
            <a:spLocks noGrp="1" noChangeArrowheads="1"/>
          </p:cNvSpPr>
          <p:nvPr>
            <p:ph type="hdr" sz="quarter"/>
          </p:nvPr>
        </p:nvSpPr>
        <p:spPr bwMode="auto">
          <a:xfrm>
            <a:off x="1" y="1"/>
            <a:ext cx="3037840" cy="465138"/>
          </a:xfrm>
          <a:prstGeom prst="rect">
            <a:avLst/>
          </a:prstGeom>
          <a:noFill/>
          <a:ln w="9525">
            <a:noFill/>
            <a:miter lim="800000"/>
            <a:headEnd/>
            <a:tailEnd/>
          </a:ln>
          <a:effectLst/>
        </p:spPr>
        <p:txBody>
          <a:bodyPr vert="horz" wrap="square" lIns="97237" tIns="48618" rIns="97237" bIns="48618" numCol="1" anchor="t" anchorCtr="0" compatLnSpc="1">
            <a:prstTxWarp prst="textNoShape">
              <a:avLst/>
            </a:prstTxWarp>
          </a:bodyPr>
          <a:lstStyle>
            <a:lvl1pPr>
              <a:defRPr sz="1300"/>
            </a:lvl1pPr>
          </a:lstStyle>
          <a:p>
            <a:pPr>
              <a:defRPr/>
            </a:pPr>
            <a:endParaRPr lang="en-US"/>
          </a:p>
        </p:txBody>
      </p:sp>
      <p:sp>
        <p:nvSpPr>
          <p:cNvPr id="105475" name="Rectangle 3"/>
          <p:cNvSpPr>
            <a:spLocks noGrp="1" noChangeArrowheads="1"/>
          </p:cNvSpPr>
          <p:nvPr>
            <p:ph type="dt" idx="1"/>
          </p:nvPr>
        </p:nvSpPr>
        <p:spPr bwMode="auto">
          <a:xfrm>
            <a:off x="3970938" y="1"/>
            <a:ext cx="3037840" cy="465138"/>
          </a:xfrm>
          <a:prstGeom prst="rect">
            <a:avLst/>
          </a:prstGeom>
          <a:noFill/>
          <a:ln w="9525">
            <a:noFill/>
            <a:miter lim="800000"/>
            <a:headEnd/>
            <a:tailEnd/>
          </a:ln>
          <a:effectLst/>
        </p:spPr>
        <p:txBody>
          <a:bodyPr vert="horz" wrap="square" lIns="97237" tIns="48618" rIns="97237" bIns="48618" numCol="1" anchor="t" anchorCtr="0" compatLnSpc="1">
            <a:prstTxWarp prst="textNoShape">
              <a:avLst/>
            </a:prstTxWarp>
          </a:bodyPr>
          <a:lstStyle>
            <a:lvl1pPr algn="r">
              <a:defRPr sz="1300"/>
            </a:lvl1pPr>
          </a:lstStyle>
          <a:p>
            <a:pPr>
              <a:defRPr/>
            </a:pPr>
            <a:endParaRPr lang="en-US"/>
          </a:p>
        </p:txBody>
      </p:sp>
      <p:sp>
        <p:nvSpPr>
          <p:cNvPr id="13316" name="Rectangle 4"/>
          <p:cNvSpPr>
            <a:spLocks noGrp="1" noRot="1" noChangeAspect="1" noChangeArrowheads="1" noTextEdit="1"/>
          </p:cNvSpPr>
          <p:nvPr>
            <p:ph type="sldImg" idx="2"/>
          </p:nvPr>
        </p:nvSpPr>
        <p:spPr bwMode="auto">
          <a:xfrm>
            <a:off x="795338" y="698500"/>
            <a:ext cx="5419725" cy="3484563"/>
          </a:xfrm>
          <a:prstGeom prst="rect">
            <a:avLst/>
          </a:prstGeom>
          <a:noFill/>
          <a:ln w="9525">
            <a:solidFill>
              <a:srgbClr val="000000"/>
            </a:solidFill>
            <a:miter lim="800000"/>
            <a:headEnd/>
            <a:tailEnd/>
          </a:ln>
        </p:spPr>
      </p:sp>
      <p:sp>
        <p:nvSpPr>
          <p:cNvPr id="105477" name="Rectangle 5"/>
          <p:cNvSpPr>
            <a:spLocks noGrp="1" noChangeArrowheads="1"/>
          </p:cNvSpPr>
          <p:nvPr>
            <p:ph type="body" sz="quarter" idx="3"/>
          </p:nvPr>
        </p:nvSpPr>
        <p:spPr bwMode="auto">
          <a:xfrm>
            <a:off x="701040" y="4416426"/>
            <a:ext cx="5608320" cy="4183063"/>
          </a:xfrm>
          <a:prstGeom prst="rect">
            <a:avLst/>
          </a:prstGeom>
          <a:noFill/>
          <a:ln w="9525">
            <a:noFill/>
            <a:miter lim="800000"/>
            <a:headEnd/>
            <a:tailEnd/>
          </a:ln>
          <a:effectLst/>
        </p:spPr>
        <p:txBody>
          <a:bodyPr vert="horz" wrap="square" lIns="97237" tIns="48618" rIns="97237" bIns="48618"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05478" name="Rectangle 6"/>
          <p:cNvSpPr>
            <a:spLocks noGrp="1" noChangeArrowheads="1"/>
          </p:cNvSpPr>
          <p:nvPr>
            <p:ph type="ftr" sz="quarter" idx="4"/>
          </p:nvPr>
        </p:nvSpPr>
        <p:spPr bwMode="auto">
          <a:xfrm>
            <a:off x="1" y="8829675"/>
            <a:ext cx="3037840" cy="465138"/>
          </a:xfrm>
          <a:prstGeom prst="rect">
            <a:avLst/>
          </a:prstGeom>
          <a:noFill/>
          <a:ln w="9525">
            <a:noFill/>
            <a:miter lim="800000"/>
            <a:headEnd/>
            <a:tailEnd/>
          </a:ln>
          <a:effectLst/>
        </p:spPr>
        <p:txBody>
          <a:bodyPr vert="horz" wrap="square" lIns="97237" tIns="48618" rIns="97237" bIns="48618" numCol="1" anchor="b" anchorCtr="0" compatLnSpc="1">
            <a:prstTxWarp prst="textNoShape">
              <a:avLst/>
            </a:prstTxWarp>
          </a:bodyPr>
          <a:lstStyle>
            <a:lvl1pPr>
              <a:defRPr sz="1300"/>
            </a:lvl1pPr>
          </a:lstStyle>
          <a:p>
            <a:pPr>
              <a:defRPr/>
            </a:pPr>
            <a:endParaRPr lang="en-US"/>
          </a:p>
        </p:txBody>
      </p:sp>
      <p:sp>
        <p:nvSpPr>
          <p:cNvPr id="105479" name="Rectangle 7"/>
          <p:cNvSpPr>
            <a:spLocks noGrp="1" noChangeArrowheads="1"/>
          </p:cNvSpPr>
          <p:nvPr>
            <p:ph type="sldNum" sz="quarter" idx="5"/>
          </p:nvPr>
        </p:nvSpPr>
        <p:spPr bwMode="auto">
          <a:xfrm>
            <a:off x="3970938" y="8829675"/>
            <a:ext cx="3037840" cy="465138"/>
          </a:xfrm>
          <a:prstGeom prst="rect">
            <a:avLst/>
          </a:prstGeom>
          <a:noFill/>
          <a:ln w="9525">
            <a:noFill/>
            <a:miter lim="800000"/>
            <a:headEnd/>
            <a:tailEnd/>
          </a:ln>
          <a:effectLst/>
        </p:spPr>
        <p:txBody>
          <a:bodyPr vert="horz" wrap="square" lIns="97237" tIns="48618" rIns="97237" bIns="48618" numCol="1" anchor="b" anchorCtr="0" compatLnSpc="1">
            <a:prstTxWarp prst="textNoShape">
              <a:avLst/>
            </a:prstTxWarp>
          </a:bodyPr>
          <a:lstStyle>
            <a:lvl1pPr algn="r">
              <a:defRPr sz="1300"/>
            </a:lvl1pPr>
          </a:lstStyle>
          <a:p>
            <a:pPr>
              <a:defRPr/>
            </a:pPr>
            <a:fld id="{F54B4E21-92E1-4F68-B378-7C720DF23E77}" type="slidenum">
              <a:rPr lang="en-US"/>
              <a:pPr>
                <a:defRPr/>
              </a:pPr>
              <a:t>‹#›</a:t>
            </a:fld>
            <a:endParaRPr lang="en-US"/>
          </a:p>
        </p:txBody>
      </p:sp>
    </p:spTree>
    <p:extLst>
      <p:ext uri="{BB962C8B-B14F-4D97-AF65-F5344CB8AC3E}">
        <p14:creationId xmlns:p14="http://schemas.microsoft.com/office/powerpoint/2010/main" val="2761954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5900" kern="1200">
        <a:solidFill>
          <a:schemeClr val="tx1"/>
        </a:solidFill>
        <a:latin typeface="Arial" charset="0"/>
        <a:ea typeface="+mn-ea"/>
        <a:cs typeface="Arial" charset="0"/>
      </a:defRPr>
    </a:lvl1pPr>
    <a:lvl2pPr marL="2234442" algn="l" rtl="0" eaLnBrk="0" fontAlgn="base" hangingPunct="0">
      <a:spcBef>
        <a:spcPct val="30000"/>
      </a:spcBef>
      <a:spcAft>
        <a:spcPct val="0"/>
      </a:spcAft>
      <a:defRPr sz="5900" kern="1200">
        <a:solidFill>
          <a:schemeClr val="tx1"/>
        </a:solidFill>
        <a:latin typeface="Arial" charset="0"/>
        <a:ea typeface="+mn-ea"/>
        <a:cs typeface="Arial" charset="0"/>
      </a:defRPr>
    </a:lvl2pPr>
    <a:lvl3pPr marL="4468883" algn="l" rtl="0" eaLnBrk="0" fontAlgn="base" hangingPunct="0">
      <a:spcBef>
        <a:spcPct val="30000"/>
      </a:spcBef>
      <a:spcAft>
        <a:spcPct val="0"/>
      </a:spcAft>
      <a:defRPr sz="5900" kern="1200">
        <a:solidFill>
          <a:schemeClr val="tx1"/>
        </a:solidFill>
        <a:latin typeface="Arial" charset="0"/>
        <a:ea typeface="+mn-ea"/>
        <a:cs typeface="Arial" charset="0"/>
      </a:defRPr>
    </a:lvl3pPr>
    <a:lvl4pPr marL="6705588" algn="l" rtl="0" eaLnBrk="0" fontAlgn="base" hangingPunct="0">
      <a:spcBef>
        <a:spcPct val="30000"/>
      </a:spcBef>
      <a:spcAft>
        <a:spcPct val="0"/>
      </a:spcAft>
      <a:defRPr sz="5900" kern="1200">
        <a:solidFill>
          <a:schemeClr val="tx1"/>
        </a:solidFill>
        <a:latin typeface="Arial" charset="0"/>
        <a:ea typeface="+mn-ea"/>
        <a:cs typeface="Arial" charset="0"/>
      </a:defRPr>
    </a:lvl4pPr>
    <a:lvl5pPr marL="8940028" algn="l" rtl="0" eaLnBrk="0" fontAlgn="base" hangingPunct="0">
      <a:spcBef>
        <a:spcPct val="30000"/>
      </a:spcBef>
      <a:spcAft>
        <a:spcPct val="0"/>
      </a:spcAft>
      <a:defRPr sz="5900" kern="1200">
        <a:solidFill>
          <a:schemeClr val="tx1"/>
        </a:solidFill>
        <a:latin typeface="Arial" charset="0"/>
        <a:ea typeface="+mn-ea"/>
        <a:cs typeface="Arial" charset="0"/>
      </a:defRPr>
    </a:lvl5pPr>
    <a:lvl6pPr marL="11176825" algn="l" defTabSz="4470729" rtl="0" eaLnBrk="1" latinLnBrk="0" hangingPunct="1">
      <a:defRPr sz="5900" kern="1200">
        <a:solidFill>
          <a:schemeClr val="tx1"/>
        </a:solidFill>
        <a:latin typeface="+mn-lt"/>
        <a:ea typeface="+mn-ea"/>
        <a:cs typeface="+mn-cs"/>
      </a:defRPr>
    </a:lvl6pPr>
    <a:lvl7pPr marL="13412189" algn="l" defTabSz="4470729" rtl="0" eaLnBrk="1" latinLnBrk="0" hangingPunct="1">
      <a:defRPr sz="5900" kern="1200">
        <a:solidFill>
          <a:schemeClr val="tx1"/>
        </a:solidFill>
        <a:latin typeface="+mn-lt"/>
        <a:ea typeface="+mn-ea"/>
        <a:cs typeface="+mn-cs"/>
      </a:defRPr>
    </a:lvl7pPr>
    <a:lvl8pPr marL="15647554" algn="l" defTabSz="4470729" rtl="0" eaLnBrk="1" latinLnBrk="0" hangingPunct="1">
      <a:defRPr sz="5900" kern="1200">
        <a:solidFill>
          <a:schemeClr val="tx1"/>
        </a:solidFill>
        <a:latin typeface="+mn-lt"/>
        <a:ea typeface="+mn-ea"/>
        <a:cs typeface="+mn-cs"/>
      </a:defRPr>
    </a:lvl8pPr>
    <a:lvl9pPr marL="17882918" algn="l" defTabSz="4470729" rtl="0" eaLnBrk="1" latinLnBrk="0" hangingPunct="1">
      <a:defRPr sz="5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95338" y="698500"/>
            <a:ext cx="5419725" cy="3484563"/>
          </a:xfrm>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pPr>
              <a:defRPr/>
            </a:pPr>
            <a:fld id="{F54B4E21-92E1-4F68-B378-7C720DF23E77}" type="slidenum">
              <a:rPr lang="en-US" smtClean="0"/>
              <a:pPr>
                <a:defRPr/>
              </a:pPr>
              <a:t>1</a:t>
            </a:fld>
            <a:endParaRPr lang="en-US"/>
          </a:p>
        </p:txBody>
      </p:sp>
    </p:spTree>
    <p:extLst>
      <p:ext uri="{BB962C8B-B14F-4D97-AF65-F5344CB8AC3E}">
        <p14:creationId xmlns:p14="http://schemas.microsoft.com/office/powerpoint/2010/main" val="9419820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CHRECschools"/>
          <p:cNvPicPr>
            <a:picLocks noChangeAspect="1" noChangeArrowheads="1"/>
          </p:cNvPicPr>
          <p:nvPr/>
        </p:nvPicPr>
        <p:blipFill>
          <a:blip r:embed="rId2" cstate="print"/>
          <a:srcRect/>
          <a:stretch>
            <a:fillRect/>
          </a:stretch>
        </p:blipFill>
        <p:spPr bwMode="auto">
          <a:xfrm>
            <a:off x="276582" y="23043363"/>
            <a:ext cx="17913350" cy="6584154"/>
          </a:xfrm>
          <a:prstGeom prst="rect">
            <a:avLst/>
          </a:prstGeom>
          <a:noFill/>
          <a:ln w="9525">
            <a:noFill/>
            <a:miter lim="800000"/>
            <a:headEnd/>
            <a:tailEnd/>
          </a:ln>
        </p:spPr>
      </p:pic>
      <p:sp>
        <p:nvSpPr>
          <p:cNvPr id="5" name="Freeform 5"/>
          <p:cNvSpPr>
            <a:spLocks noChangeArrowheads="1"/>
          </p:cNvSpPr>
          <p:nvPr/>
        </p:nvSpPr>
        <p:spPr bwMode="auto">
          <a:xfrm>
            <a:off x="3412778" y="5853117"/>
            <a:ext cx="44380854" cy="4388646"/>
          </a:xfrm>
          <a:custGeom>
            <a:avLst/>
            <a:gdLst/>
            <a:ahLst/>
            <a:cxnLst>
              <a:cxn ang="0">
                <a:pos x="0" y="1000"/>
              </a:cxn>
              <a:cxn ang="0">
                <a:pos x="0" y="0"/>
              </a:cxn>
              <a:cxn ang="0">
                <a:pos x="1000" y="0"/>
              </a:cxn>
            </a:cxnLst>
            <a:rect l="0" t="0" r="r" b="b"/>
            <a:pathLst>
              <a:path w="1000" h="1000">
                <a:moveTo>
                  <a:pt x="0" y="1000"/>
                </a:moveTo>
                <a:lnTo>
                  <a:pt x="0" y="0"/>
                </a:lnTo>
                <a:lnTo>
                  <a:pt x="1000" y="0"/>
                </a:lnTo>
              </a:path>
            </a:pathLst>
          </a:custGeom>
          <a:noFill/>
          <a:ln w="38100" cap="flat" cmpd="sng">
            <a:solidFill>
              <a:srgbClr val="FF4A00"/>
            </a:solidFill>
            <a:prstDash val="solid"/>
            <a:miter lim="800000"/>
            <a:headEnd/>
            <a:tailEnd/>
          </a:ln>
        </p:spPr>
        <p:txBody>
          <a:bodyPr lIns="447072" tIns="223537" rIns="447072" bIns="223537"/>
          <a:lstStyle/>
          <a:p>
            <a:pPr>
              <a:defRPr/>
            </a:pPr>
            <a:endParaRPr lang="en-US"/>
          </a:p>
        </p:txBody>
      </p:sp>
      <p:sp>
        <p:nvSpPr>
          <p:cNvPr id="6" name="Line 6"/>
          <p:cNvSpPr>
            <a:spLocks noChangeShapeType="1"/>
          </p:cNvSpPr>
          <p:nvPr/>
        </p:nvSpPr>
        <p:spPr bwMode="auto">
          <a:xfrm>
            <a:off x="11095216" y="19019046"/>
            <a:ext cx="36466285" cy="0"/>
          </a:xfrm>
          <a:prstGeom prst="line">
            <a:avLst/>
          </a:prstGeom>
          <a:noFill/>
          <a:ln w="38100">
            <a:solidFill>
              <a:srgbClr val="FF4A00"/>
            </a:solidFill>
            <a:round/>
            <a:headEnd/>
            <a:tailEnd/>
          </a:ln>
          <a:effectLst/>
        </p:spPr>
        <p:txBody>
          <a:bodyPr lIns="447072" tIns="223537" rIns="447072" bIns="223537"/>
          <a:lstStyle/>
          <a:p>
            <a:pPr>
              <a:defRPr/>
            </a:pPr>
            <a:endParaRPr lang="en-US"/>
          </a:p>
        </p:txBody>
      </p:sp>
      <p:pic>
        <p:nvPicPr>
          <p:cNvPr id="7" name="Picture 8"/>
          <p:cNvPicPr>
            <a:picLocks noChangeAspect="1" noChangeArrowheads="1"/>
          </p:cNvPicPr>
          <p:nvPr/>
        </p:nvPicPr>
        <p:blipFill>
          <a:blip r:embed="rId3" cstate="print"/>
          <a:srcRect/>
          <a:stretch>
            <a:fillRect/>
          </a:stretch>
        </p:blipFill>
        <p:spPr bwMode="auto">
          <a:xfrm>
            <a:off x="0" y="1707363"/>
            <a:ext cx="51206400" cy="2316954"/>
          </a:xfrm>
          <a:prstGeom prst="rect">
            <a:avLst/>
          </a:prstGeom>
          <a:noFill/>
          <a:ln w="9525">
            <a:noFill/>
            <a:miter lim="800000"/>
            <a:headEnd/>
            <a:tailEnd/>
          </a:ln>
        </p:spPr>
      </p:pic>
      <p:pic>
        <p:nvPicPr>
          <p:cNvPr id="8" name="Picture 9"/>
          <p:cNvPicPr>
            <a:picLocks noChangeAspect="1" noChangeArrowheads="1"/>
          </p:cNvPicPr>
          <p:nvPr/>
        </p:nvPicPr>
        <p:blipFill>
          <a:blip r:embed="rId4" cstate="print"/>
          <a:srcRect/>
          <a:stretch>
            <a:fillRect/>
          </a:stretch>
        </p:blipFill>
        <p:spPr bwMode="auto">
          <a:xfrm>
            <a:off x="7" y="16854492"/>
            <a:ext cx="17923228" cy="4360068"/>
          </a:xfrm>
          <a:prstGeom prst="rect">
            <a:avLst/>
          </a:prstGeom>
          <a:noFill/>
          <a:ln w="38100">
            <a:solidFill>
              <a:srgbClr val="FF4A00"/>
            </a:solidFill>
            <a:miter lim="800000"/>
            <a:headEnd/>
            <a:tailEnd/>
          </a:ln>
        </p:spPr>
      </p:pic>
      <p:sp>
        <p:nvSpPr>
          <p:cNvPr id="9" name="Text Box 10"/>
          <p:cNvSpPr txBox="1">
            <a:spLocks noChangeArrowheads="1"/>
          </p:cNvSpPr>
          <p:nvPr/>
        </p:nvSpPr>
        <p:spPr bwMode="auto">
          <a:xfrm>
            <a:off x="-187678" y="21419346"/>
            <a:ext cx="18296115" cy="2057400"/>
          </a:xfrm>
          <a:prstGeom prst="rect">
            <a:avLst/>
          </a:prstGeom>
          <a:solidFill>
            <a:srgbClr val="0021A5"/>
          </a:solidFill>
          <a:ln w="9525">
            <a:noFill/>
            <a:miter lim="800000"/>
            <a:headEnd/>
            <a:tailEnd/>
          </a:ln>
          <a:effectLst/>
        </p:spPr>
        <p:txBody>
          <a:bodyPr lIns="447072" tIns="223537" rIns="447072" bIns="223537"/>
          <a:lstStyle/>
          <a:p>
            <a:pPr algn="ctr">
              <a:spcBef>
                <a:spcPct val="50000"/>
              </a:spcBef>
              <a:defRPr/>
            </a:pPr>
            <a:r>
              <a:rPr lang="en-US" sz="9900" dirty="0">
                <a:solidFill>
                  <a:schemeClr val="bg1"/>
                </a:solidFill>
                <a:latin typeface="Script MT Bold" pitchFamily="66" charset="0"/>
              </a:rPr>
              <a:t>2007 Annual Workshop</a:t>
            </a:r>
          </a:p>
        </p:txBody>
      </p:sp>
      <p:pic>
        <p:nvPicPr>
          <p:cNvPr id="10" name="Picture 11" descr="CHRECschools"/>
          <p:cNvPicPr>
            <a:picLocks noChangeAspect="1" noChangeArrowheads="1"/>
          </p:cNvPicPr>
          <p:nvPr userDrawn="1"/>
        </p:nvPicPr>
        <p:blipFill>
          <a:blip r:embed="rId2" cstate="print"/>
          <a:srcRect/>
          <a:stretch>
            <a:fillRect/>
          </a:stretch>
        </p:blipFill>
        <p:spPr bwMode="auto">
          <a:xfrm>
            <a:off x="276582" y="23043363"/>
            <a:ext cx="17913350" cy="6584154"/>
          </a:xfrm>
          <a:prstGeom prst="rect">
            <a:avLst/>
          </a:prstGeom>
          <a:noFill/>
          <a:ln w="9525">
            <a:noFill/>
            <a:miter lim="800000"/>
            <a:headEnd/>
            <a:tailEnd/>
          </a:ln>
        </p:spPr>
      </p:pic>
      <p:pic>
        <p:nvPicPr>
          <p:cNvPr id="11" name="Picture 12"/>
          <p:cNvPicPr>
            <a:picLocks noChangeAspect="1" noChangeArrowheads="1"/>
          </p:cNvPicPr>
          <p:nvPr userDrawn="1"/>
        </p:nvPicPr>
        <p:blipFill>
          <a:blip r:embed="rId3" cstate="print"/>
          <a:srcRect/>
          <a:stretch>
            <a:fillRect/>
          </a:stretch>
        </p:blipFill>
        <p:spPr bwMode="auto">
          <a:xfrm>
            <a:off x="0" y="1707363"/>
            <a:ext cx="51206400" cy="2316954"/>
          </a:xfrm>
          <a:prstGeom prst="rect">
            <a:avLst/>
          </a:prstGeom>
          <a:noFill/>
          <a:ln w="9525">
            <a:noFill/>
            <a:miter lim="800000"/>
            <a:headEnd/>
            <a:tailEnd/>
          </a:ln>
        </p:spPr>
      </p:pic>
      <p:pic>
        <p:nvPicPr>
          <p:cNvPr id="12" name="Picture 13"/>
          <p:cNvPicPr>
            <a:picLocks noChangeAspect="1" noChangeArrowheads="1"/>
          </p:cNvPicPr>
          <p:nvPr userDrawn="1"/>
        </p:nvPicPr>
        <p:blipFill>
          <a:blip r:embed="rId4" cstate="print"/>
          <a:srcRect/>
          <a:stretch>
            <a:fillRect/>
          </a:stretch>
        </p:blipFill>
        <p:spPr bwMode="auto">
          <a:xfrm>
            <a:off x="7" y="16854492"/>
            <a:ext cx="17923228" cy="4360068"/>
          </a:xfrm>
          <a:prstGeom prst="rect">
            <a:avLst/>
          </a:prstGeom>
          <a:noFill/>
          <a:ln w="38100">
            <a:solidFill>
              <a:srgbClr val="FF4A00"/>
            </a:solidFill>
            <a:miter lim="800000"/>
            <a:headEnd/>
            <a:tailEnd/>
          </a:ln>
        </p:spPr>
      </p:pic>
      <p:sp>
        <p:nvSpPr>
          <p:cNvPr id="13" name="Text Box 14"/>
          <p:cNvSpPr txBox="1">
            <a:spLocks noChangeArrowheads="1"/>
          </p:cNvSpPr>
          <p:nvPr userDrawn="1"/>
        </p:nvSpPr>
        <p:spPr bwMode="auto">
          <a:xfrm>
            <a:off x="-187678" y="21419346"/>
            <a:ext cx="18296115" cy="2057400"/>
          </a:xfrm>
          <a:prstGeom prst="rect">
            <a:avLst/>
          </a:prstGeom>
          <a:solidFill>
            <a:srgbClr val="0021A5"/>
          </a:solidFill>
          <a:ln w="9525">
            <a:noFill/>
            <a:miter lim="800000"/>
            <a:headEnd/>
            <a:tailEnd/>
          </a:ln>
          <a:effectLst/>
        </p:spPr>
        <p:txBody>
          <a:bodyPr lIns="447072" tIns="223537" rIns="447072" bIns="223537"/>
          <a:lstStyle/>
          <a:p>
            <a:pPr algn="ctr">
              <a:spcBef>
                <a:spcPct val="50000"/>
              </a:spcBef>
              <a:defRPr/>
            </a:pPr>
            <a:r>
              <a:rPr lang="en-US" sz="9900" dirty="0">
                <a:solidFill>
                  <a:schemeClr val="bg1"/>
                </a:solidFill>
                <a:latin typeface="Script MT Bold" pitchFamily="66" charset="0"/>
              </a:rPr>
              <a:t>2008 Midyear Workshop</a:t>
            </a:r>
          </a:p>
        </p:txBody>
      </p:sp>
      <p:sp>
        <p:nvSpPr>
          <p:cNvPr id="622595" name="Rectangle 3"/>
          <p:cNvSpPr>
            <a:spLocks noGrp="1" noChangeArrowheads="1"/>
          </p:cNvSpPr>
          <p:nvPr>
            <p:ph type="ctrTitle"/>
          </p:nvPr>
        </p:nvSpPr>
        <p:spPr>
          <a:xfrm>
            <a:off x="4267208" y="6583680"/>
            <a:ext cx="42689780" cy="8412480"/>
          </a:xfrm>
          <a:prstGeom prst="rect">
            <a:avLst/>
          </a:prstGeom>
        </p:spPr>
        <p:txBody>
          <a:bodyPr lIns="97801" tIns="48901" rIns="97801" bIns="48901"/>
          <a:lstStyle>
            <a:lvl1pPr>
              <a:defRPr sz="22600"/>
            </a:lvl1pPr>
          </a:lstStyle>
          <a:p>
            <a:r>
              <a:rPr lang="en-US" altLang="en-US"/>
              <a:t>Click to edit Master title style</a:t>
            </a:r>
          </a:p>
        </p:txBody>
      </p:sp>
      <p:sp>
        <p:nvSpPr>
          <p:cNvPr id="622596" name="Rectangle 4"/>
          <p:cNvSpPr>
            <a:spLocks noGrp="1" noChangeArrowheads="1"/>
          </p:cNvSpPr>
          <p:nvPr>
            <p:ph type="subTitle" idx="1"/>
          </p:nvPr>
        </p:nvSpPr>
        <p:spPr>
          <a:xfrm>
            <a:off x="18348960" y="19019520"/>
            <a:ext cx="29443680" cy="10972800"/>
          </a:xfrm>
          <a:prstGeom prst="rect">
            <a:avLst/>
          </a:prstGeom>
        </p:spPr>
        <p:txBody>
          <a:bodyPr lIns="97801" tIns="48901" rIns="97801" bIns="48901"/>
          <a:lstStyle>
            <a:lvl1pPr marL="0" indent="0" algn="ctr">
              <a:buFont typeface="Wingdings" pitchFamily="2" charset="2"/>
              <a:buNone/>
              <a:defRPr sz="12700"/>
            </a:lvl1pPr>
          </a:lstStyle>
          <a:p>
            <a:r>
              <a:rPr lang="en-US" altLang="en-US" dirty="0"/>
              <a:t>Click to edit Master subtitle style</a:t>
            </a:r>
          </a:p>
        </p:txBody>
      </p:sp>
      <p:sp>
        <p:nvSpPr>
          <p:cNvPr id="14" name="Rectangle 7"/>
          <p:cNvSpPr>
            <a:spLocks noGrp="1" noChangeArrowheads="1"/>
          </p:cNvSpPr>
          <p:nvPr>
            <p:ph type="dt" sz="half" idx="10"/>
          </p:nvPr>
        </p:nvSpPr>
        <p:spPr bwMode="auto">
          <a:xfrm>
            <a:off x="427215" y="29970414"/>
            <a:ext cx="8107185" cy="2193132"/>
          </a:xfrm>
          <a:prstGeom prst="rect">
            <a:avLst/>
          </a:prstGeom>
          <a:ln>
            <a:miter lim="800000"/>
            <a:headEnd/>
            <a:tailEnd/>
          </a:ln>
        </p:spPr>
        <p:txBody>
          <a:bodyPr vert="horz" wrap="square" lIns="447072" tIns="223537" rIns="447072" bIns="223537" numCol="1" anchor="b" anchorCtr="0" compatLnSpc="1">
            <a:prstTxWarp prst="textNoShape">
              <a:avLst/>
            </a:prstTxWarp>
          </a:bodyPr>
          <a:lstStyle>
            <a:lvl1pPr>
              <a:defRPr sz="5900">
                <a:latin typeface="+mj-lt"/>
              </a:defRPr>
            </a:lvl1pPr>
          </a:lstStyle>
          <a:p>
            <a:pPr>
              <a:defRPr/>
            </a:pPr>
            <a:r>
              <a:rPr lang="en-US" altLang="en-US"/>
              <a:t>June 3-4, 2008</a:t>
            </a: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9956800" y="3"/>
            <a:ext cx="31292800" cy="4519614"/>
          </a:xfrm>
          <a:prstGeom prst="rect">
            <a:avLst/>
          </a:prstGeom>
        </p:spPr>
        <p:txBody>
          <a:bodyPr lIns="97801" tIns="48901" rIns="97801" bIns="48901"/>
          <a:lstStyle/>
          <a:p>
            <a:r>
              <a:rPr lang="en-US" smtClean="0"/>
              <a:t>Click to edit Master title style</a:t>
            </a:r>
            <a:endParaRPr lang="en-US"/>
          </a:p>
        </p:txBody>
      </p:sp>
      <p:sp>
        <p:nvSpPr>
          <p:cNvPr id="3" name="Vertical Text Placeholder 2"/>
          <p:cNvSpPr>
            <a:spLocks noGrp="1"/>
          </p:cNvSpPr>
          <p:nvPr>
            <p:ph type="body" orient="vert" idx="1"/>
          </p:nvPr>
        </p:nvSpPr>
        <p:spPr>
          <a:xfrm>
            <a:off x="1706395" y="5853117"/>
            <a:ext cx="47793628" cy="23574378"/>
          </a:xfrm>
          <a:prstGeom prst="rect">
            <a:avLst/>
          </a:prstGeom>
        </p:spPr>
        <p:txBody>
          <a:bodyPr vert="eaVert" lIns="97801" tIns="48901" rIns="97801" bIns="4890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a:xfrm>
            <a:off x="14935202" y="29991849"/>
            <a:ext cx="22190428" cy="2195514"/>
          </a:xfrm>
          <a:prstGeom prst="rect">
            <a:avLst/>
          </a:prstGeom>
        </p:spPr>
        <p:txBody>
          <a:bodyPr lIns="130399" tIns="65199" rIns="130399" bIns="65199"/>
          <a:lstStyle>
            <a:lvl1pPr>
              <a:defRPr/>
            </a:lvl1pPr>
          </a:lstStyle>
          <a:p>
            <a:pPr>
              <a:defRPr/>
            </a:pPr>
            <a:r>
              <a:rPr lang="en-US" altLang="en-US"/>
              <a:t>B2-08: Heterogeneous Architectures for HPEC RC</a:t>
            </a:r>
            <a:br>
              <a:rPr lang="en-US" altLang="en-US"/>
            </a:br>
            <a:fld id="{9C2DD1E5-66E9-463D-9312-AE00A8F750E7}" type="slidenum">
              <a:rPr lang="en-US" altLang="en-US"/>
              <a:pPr>
                <a:defRPr/>
              </a:pPr>
              <a:t>‹#›</a:t>
            </a:fld>
            <a:endParaRPr lang="en-US"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7551360" y="1333509"/>
            <a:ext cx="11948160" cy="28094934"/>
          </a:xfrm>
          <a:prstGeom prst="rect">
            <a:avLst/>
          </a:prstGeom>
        </p:spPr>
        <p:txBody>
          <a:bodyPr vert="eaVert" lIns="97801" tIns="48901" rIns="97801" bIns="48901"/>
          <a:lstStyle/>
          <a:p>
            <a:r>
              <a:rPr lang="en-US" smtClean="0"/>
              <a:t>Click to edit Master title style</a:t>
            </a:r>
            <a:endParaRPr lang="en-US"/>
          </a:p>
        </p:txBody>
      </p:sp>
      <p:sp>
        <p:nvSpPr>
          <p:cNvPr id="3" name="Vertical Text Placeholder 2"/>
          <p:cNvSpPr>
            <a:spLocks noGrp="1"/>
          </p:cNvSpPr>
          <p:nvPr>
            <p:ph type="body" orient="vert" idx="1"/>
          </p:nvPr>
        </p:nvSpPr>
        <p:spPr>
          <a:xfrm>
            <a:off x="1706880" y="1333509"/>
            <a:ext cx="34991040" cy="28094934"/>
          </a:xfrm>
          <a:prstGeom prst="rect">
            <a:avLst/>
          </a:prstGeom>
        </p:spPr>
        <p:txBody>
          <a:bodyPr vert="eaVert" lIns="97801" tIns="48901" rIns="97801" bIns="4890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Slide Number Placeholder 3"/>
          <p:cNvSpPr>
            <a:spLocks noGrp="1"/>
          </p:cNvSpPr>
          <p:nvPr>
            <p:ph type="sldNum" sz="quarter" idx="10"/>
          </p:nvPr>
        </p:nvSpPr>
        <p:spPr>
          <a:xfrm>
            <a:off x="14935202" y="29991849"/>
            <a:ext cx="22190428" cy="2195514"/>
          </a:xfrm>
          <a:prstGeom prst="rect">
            <a:avLst/>
          </a:prstGeom>
        </p:spPr>
        <p:txBody>
          <a:bodyPr lIns="130399" tIns="65199" rIns="130399" bIns="65199"/>
          <a:lstStyle>
            <a:lvl1pPr>
              <a:defRPr/>
            </a:lvl1pPr>
          </a:lstStyle>
          <a:p>
            <a:pPr>
              <a:defRPr/>
            </a:pPr>
            <a:r>
              <a:rPr lang="en-US" altLang="en-US"/>
              <a:t>B2-08: Heterogeneous Architectures for HPEC RC</a:t>
            </a:r>
            <a:br>
              <a:rPr lang="en-US" altLang="en-US"/>
            </a:br>
            <a:fld id="{DB428F86-5594-44BE-A570-D235A4BDB483}" type="slidenum">
              <a:rPr lang="en-US" altLang="en-US"/>
              <a:pPr>
                <a:defRPr/>
              </a:pPr>
              <a:t>‹#›</a:t>
            </a:fld>
            <a:endParaRPr lang="en-US"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044953" y="21153126"/>
            <a:ext cx="43525440" cy="6537960"/>
          </a:xfrm>
          <a:prstGeom prst="rect">
            <a:avLst/>
          </a:prstGeom>
        </p:spPr>
        <p:txBody>
          <a:bodyPr lIns="97801" tIns="48901" rIns="97801" bIns="48901"/>
          <a:lstStyle>
            <a:lvl1pPr algn="l">
              <a:defRPr sz="19500" b="1" cap="all"/>
            </a:lvl1pPr>
          </a:lstStyle>
          <a:p>
            <a:r>
              <a:rPr lang="en-US" smtClean="0"/>
              <a:t>Click to edit Master title style</a:t>
            </a:r>
            <a:endParaRPr lang="en-US"/>
          </a:p>
        </p:txBody>
      </p:sp>
      <p:sp>
        <p:nvSpPr>
          <p:cNvPr id="3" name="Text Placeholder 2"/>
          <p:cNvSpPr>
            <a:spLocks noGrp="1"/>
          </p:cNvSpPr>
          <p:nvPr>
            <p:ph type="body" idx="1"/>
          </p:nvPr>
        </p:nvSpPr>
        <p:spPr>
          <a:xfrm>
            <a:off x="4044953" y="13952229"/>
            <a:ext cx="43525440" cy="7200894"/>
          </a:xfrm>
          <a:prstGeom prst="rect">
            <a:avLst/>
          </a:prstGeom>
        </p:spPr>
        <p:txBody>
          <a:bodyPr lIns="97801" tIns="48901" rIns="97801" bIns="48901" anchor="b"/>
          <a:lstStyle>
            <a:lvl1pPr marL="0" indent="0">
              <a:buNone/>
              <a:defRPr sz="9900"/>
            </a:lvl1pPr>
            <a:lvl2pPr marL="2235365" indent="0">
              <a:buNone/>
              <a:defRPr sz="9000"/>
            </a:lvl2pPr>
            <a:lvl3pPr marL="4470729" indent="0">
              <a:buNone/>
              <a:defRPr sz="7900"/>
            </a:lvl3pPr>
            <a:lvl4pPr marL="6706096" indent="0">
              <a:buNone/>
              <a:defRPr sz="6800"/>
            </a:lvl4pPr>
            <a:lvl5pPr marL="8941460" indent="0">
              <a:buNone/>
              <a:defRPr sz="6800"/>
            </a:lvl5pPr>
            <a:lvl6pPr marL="11176825" indent="0">
              <a:buNone/>
              <a:defRPr sz="6800"/>
            </a:lvl6pPr>
            <a:lvl7pPr marL="13412189" indent="0">
              <a:buNone/>
              <a:defRPr sz="6800"/>
            </a:lvl7pPr>
            <a:lvl8pPr marL="15647554" indent="0">
              <a:buNone/>
              <a:defRPr sz="6800"/>
            </a:lvl8pPr>
            <a:lvl9pPr marL="17882918" indent="0">
              <a:buNone/>
              <a:defRPr sz="6800"/>
            </a:lvl9pPr>
          </a:lstStyle>
          <a:p>
            <a:pPr lvl="0"/>
            <a:r>
              <a:rPr lang="en-US" smtClean="0"/>
              <a:t>Click to edit Master text styles</a:t>
            </a:r>
          </a:p>
        </p:txBody>
      </p:sp>
      <p:sp>
        <p:nvSpPr>
          <p:cNvPr id="4" name="Slide Number Placeholder 3"/>
          <p:cNvSpPr>
            <a:spLocks noGrp="1"/>
          </p:cNvSpPr>
          <p:nvPr>
            <p:ph type="sldNum" sz="quarter" idx="10"/>
          </p:nvPr>
        </p:nvSpPr>
        <p:spPr>
          <a:xfrm>
            <a:off x="14935202" y="29991849"/>
            <a:ext cx="22190428" cy="2195514"/>
          </a:xfrm>
          <a:prstGeom prst="rect">
            <a:avLst/>
          </a:prstGeom>
        </p:spPr>
        <p:txBody>
          <a:bodyPr lIns="130399" tIns="65199" rIns="130399" bIns="65199"/>
          <a:lstStyle>
            <a:lvl1pPr>
              <a:defRPr/>
            </a:lvl1pPr>
          </a:lstStyle>
          <a:p>
            <a:pPr>
              <a:defRPr/>
            </a:pPr>
            <a:r>
              <a:rPr lang="en-US" altLang="en-US"/>
              <a:t>B2-08: Heterogeneous Architectures for HPEC RC</a:t>
            </a:r>
            <a:br>
              <a:rPr lang="en-US" altLang="en-US"/>
            </a:br>
            <a:fld id="{B02939B0-F48B-4501-95B8-1ABC8D98369E}" type="slidenum">
              <a:rPr lang="en-US" altLang="en-US"/>
              <a:pPr>
                <a:defRPr/>
              </a:pPr>
              <a:t>‹#›</a:t>
            </a:fld>
            <a:endParaRPr lang="en-US"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956800" y="3"/>
            <a:ext cx="31292800" cy="4519614"/>
          </a:xfrm>
          <a:prstGeom prst="rect">
            <a:avLst/>
          </a:prstGeom>
        </p:spPr>
        <p:txBody>
          <a:bodyPr lIns="97801" tIns="48901" rIns="97801" bIns="48901"/>
          <a:lstStyle/>
          <a:p>
            <a:r>
              <a:rPr lang="en-US" smtClean="0"/>
              <a:t>Click to edit Master title style</a:t>
            </a:r>
            <a:endParaRPr lang="en-US"/>
          </a:p>
        </p:txBody>
      </p:sp>
      <p:sp>
        <p:nvSpPr>
          <p:cNvPr id="3" name="Content Placeholder 2"/>
          <p:cNvSpPr>
            <a:spLocks noGrp="1"/>
          </p:cNvSpPr>
          <p:nvPr>
            <p:ph sz="half" idx="1"/>
          </p:nvPr>
        </p:nvSpPr>
        <p:spPr>
          <a:xfrm>
            <a:off x="1706880" y="5852166"/>
            <a:ext cx="23469600" cy="23576280"/>
          </a:xfrm>
          <a:prstGeom prst="rect">
            <a:avLst/>
          </a:prstGeom>
        </p:spPr>
        <p:txBody>
          <a:bodyPr lIns="97801" tIns="48901" rIns="97801" bIns="48901"/>
          <a:lstStyle>
            <a:lvl1pPr>
              <a:defRPr sz="13800"/>
            </a:lvl1pPr>
            <a:lvl2pPr>
              <a:defRPr sz="11600"/>
            </a:lvl2pPr>
            <a:lvl3pPr>
              <a:defRPr sz="9900"/>
            </a:lvl3pPr>
            <a:lvl4pPr>
              <a:defRPr sz="9000"/>
            </a:lvl4pPr>
            <a:lvl5pPr>
              <a:defRPr sz="9000"/>
            </a:lvl5pPr>
            <a:lvl6pPr>
              <a:defRPr sz="9000"/>
            </a:lvl6pPr>
            <a:lvl7pPr>
              <a:defRPr sz="9000"/>
            </a:lvl7pPr>
            <a:lvl8pPr>
              <a:defRPr sz="9000"/>
            </a:lvl8pPr>
            <a:lvl9pPr>
              <a:defRPr sz="9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26029920" y="5852166"/>
            <a:ext cx="23469600" cy="23576280"/>
          </a:xfrm>
          <a:prstGeom prst="rect">
            <a:avLst/>
          </a:prstGeom>
        </p:spPr>
        <p:txBody>
          <a:bodyPr lIns="97801" tIns="48901" rIns="97801" bIns="48901"/>
          <a:lstStyle>
            <a:lvl1pPr>
              <a:defRPr sz="13800"/>
            </a:lvl1pPr>
            <a:lvl2pPr>
              <a:defRPr sz="11600"/>
            </a:lvl2pPr>
            <a:lvl3pPr>
              <a:defRPr sz="9900"/>
            </a:lvl3pPr>
            <a:lvl4pPr>
              <a:defRPr sz="9000"/>
            </a:lvl4pPr>
            <a:lvl5pPr>
              <a:defRPr sz="9000"/>
            </a:lvl5pPr>
            <a:lvl6pPr>
              <a:defRPr sz="9000"/>
            </a:lvl6pPr>
            <a:lvl7pPr>
              <a:defRPr sz="9000"/>
            </a:lvl7pPr>
            <a:lvl8pPr>
              <a:defRPr sz="9000"/>
            </a:lvl8pPr>
            <a:lvl9pPr>
              <a:defRPr sz="9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4"/>
          <p:cNvSpPr>
            <a:spLocks noGrp="1"/>
          </p:cNvSpPr>
          <p:nvPr>
            <p:ph type="sldNum" sz="quarter" idx="10"/>
          </p:nvPr>
        </p:nvSpPr>
        <p:spPr>
          <a:xfrm>
            <a:off x="14935202" y="29991849"/>
            <a:ext cx="22190428" cy="2195514"/>
          </a:xfrm>
          <a:prstGeom prst="rect">
            <a:avLst/>
          </a:prstGeom>
        </p:spPr>
        <p:txBody>
          <a:bodyPr lIns="130399" tIns="65199" rIns="130399" bIns="65199"/>
          <a:lstStyle>
            <a:lvl1pPr>
              <a:defRPr/>
            </a:lvl1pPr>
          </a:lstStyle>
          <a:p>
            <a:pPr>
              <a:defRPr/>
            </a:pPr>
            <a:r>
              <a:rPr lang="en-US" altLang="en-US"/>
              <a:t>B2-08: Heterogeneous Architectures for HPEC RC</a:t>
            </a:r>
            <a:br>
              <a:rPr lang="en-US" altLang="en-US"/>
            </a:br>
            <a:fld id="{C233C317-A09A-4AF4-B7A8-03752DE2F12D}" type="slidenum">
              <a:rPr lang="en-US" altLang="en-US"/>
              <a:pPr>
                <a:defRPr/>
              </a:pPr>
              <a:t>‹#›</a:t>
            </a:fld>
            <a:endParaRPr lang="en-US" altLang="en-US"/>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560320" y="1318260"/>
            <a:ext cx="46085760" cy="5486400"/>
          </a:xfrm>
          <a:prstGeom prst="rect">
            <a:avLst/>
          </a:prstGeom>
        </p:spPr>
        <p:txBody>
          <a:bodyPr lIns="97801" tIns="48901" rIns="97801" bIns="48901"/>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560327" y="7368546"/>
            <a:ext cx="22625053" cy="3070860"/>
          </a:xfrm>
          <a:prstGeom prst="rect">
            <a:avLst/>
          </a:prstGeom>
        </p:spPr>
        <p:txBody>
          <a:bodyPr lIns="97801" tIns="48901" rIns="97801" bIns="48901" anchor="b"/>
          <a:lstStyle>
            <a:lvl1pPr marL="0" indent="0">
              <a:buNone/>
              <a:defRPr sz="11600" b="1"/>
            </a:lvl1pPr>
            <a:lvl2pPr marL="2235365" indent="0">
              <a:buNone/>
              <a:defRPr sz="9900" b="1"/>
            </a:lvl2pPr>
            <a:lvl3pPr marL="4470729" indent="0">
              <a:buNone/>
              <a:defRPr sz="9000" b="1"/>
            </a:lvl3pPr>
            <a:lvl4pPr marL="6706096" indent="0">
              <a:buNone/>
              <a:defRPr sz="7900" b="1"/>
            </a:lvl4pPr>
            <a:lvl5pPr marL="8941460" indent="0">
              <a:buNone/>
              <a:defRPr sz="7900" b="1"/>
            </a:lvl5pPr>
            <a:lvl6pPr marL="11176825" indent="0">
              <a:buNone/>
              <a:defRPr sz="7900" b="1"/>
            </a:lvl6pPr>
            <a:lvl7pPr marL="13412189" indent="0">
              <a:buNone/>
              <a:defRPr sz="7900" b="1"/>
            </a:lvl7pPr>
            <a:lvl8pPr marL="15647554" indent="0">
              <a:buNone/>
              <a:defRPr sz="7900" b="1"/>
            </a:lvl8pPr>
            <a:lvl9pPr marL="17882918" indent="0">
              <a:buNone/>
              <a:defRPr sz="7900" b="1"/>
            </a:lvl9pPr>
          </a:lstStyle>
          <a:p>
            <a:pPr lvl="0"/>
            <a:r>
              <a:rPr lang="en-US" smtClean="0"/>
              <a:t>Click to edit Master text styles</a:t>
            </a:r>
          </a:p>
        </p:txBody>
      </p:sp>
      <p:sp>
        <p:nvSpPr>
          <p:cNvPr id="4" name="Content Placeholder 3"/>
          <p:cNvSpPr>
            <a:spLocks noGrp="1"/>
          </p:cNvSpPr>
          <p:nvPr>
            <p:ph sz="half" idx="2"/>
          </p:nvPr>
        </p:nvSpPr>
        <p:spPr>
          <a:xfrm>
            <a:off x="2560327" y="10439406"/>
            <a:ext cx="22625053" cy="18966180"/>
          </a:xfrm>
          <a:prstGeom prst="rect">
            <a:avLst/>
          </a:prstGeom>
        </p:spPr>
        <p:txBody>
          <a:bodyPr lIns="97801" tIns="48901" rIns="97801" bIns="48901"/>
          <a:lstStyle>
            <a:lvl1pPr>
              <a:defRPr sz="11600"/>
            </a:lvl1pPr>
            <a:lvl2pPr>
              <a:defRPr sz="9900"/>
            </a:lvl2pPr>
            <a:lvl3pPr>
              <a:defRPr sz="9000"/>
            </a:lvl3pPr>
            <a:lvl4pPr>
              <a:defRPr sz="7900"/>
            </a:lvl4pPr>
            <a:lvl5pPr>
              <a:defRPr sz="7900"/>
            </a:lvl5pPr>
            <a:lvl6pPr>
              <a:defRPr sz="7900"/>
            </a:lvl6pPr>
            <a:lvl7pPr>
              <a:defRPr sz="7900"/>
            </a:lvl7pPr>
            <a:lvl8pPr>
              <a:defRPr sz="7900"/>
            </a:lvl8pPr>
            <a:lvl9pPr>
              <a:defRPr sz="7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6012148" y="7368546"/>
            <a:ext cx="22633940" cy="3070860"/>
          </a:xfrm>
          <a:prstGeom prst="rect">
            <a:avLst/>
          </a:prstGeom>
        </p:spPr>
        <p:txBody>
          <a:bodyPr lIns="97801" tIns="48901" rIns="97801" bIns="48901" anchor="b"/>
          <a:lstStyle>
            <a:lvl1pPr marL="0" indent="0">
              <a:buNone/>
              <a:defRPr sz="11600" b="1"/>
            </a:lvl1pPr>
            <a:lvl2pPr marL="2235365" indent="0">
              <a:buNone/>
              <a:defRPr sz="9900" b="1"/>
            </a:lvl2pPr>
            <a:lvl3pPr marL="4470729" indent="0">
              <a:buNone/>
              <a:defRPr sz="9000" b="1"/>
            </a:lvl3pPr>
            <a:lvl4pPr marL="6706096" indent="0">
              <a:buNone/>
              <a:defRPr sz="7900" b="1"/>
            </a:lvl4pPr>
            <a:lvl5pPr marL="8941460" indent="0">
              <a:buNone/>
              <a:defRPr sz="7900" b="1"/>
            </a:lvl5pPr>
            <a:lvl6pPr marL="11176825" indent="0">
              <a:buNone/>
              <a:defRPr sz="7900" b="1"/>
            </a:lvl6pPr>
            <a:lvl7pPr marL="13412189" indent="0">
              <a:buNone/>
              <a:defRPr sz="7900" b="1"/>
            </a:lvl7pPr>
            <a:lvl8pPr marL="15647554" indent="0">
              <a:buNone/>
              <a:defRPr sz="7900" b="1"/>
            </a:lvl8pPr>
            <a:lvl9pPr marL="17882918" indent="0">
              <a:buNone/>
              <a:defRPr sz="7900" b="1"/>
            </a:lvl9pPr>
          </a:lstStyle>
          <a:p>
            <a:pPr lvl="0"/>
            <a:r>
              <a:rPr lang="en-US" smtClean="0"/>
              <a:t>Click to edit Master text styles</a:t>
            </a:r>
          </a:p>
        </p:txBody>
      </p:sp>
      <p:sp>
        <p:nvSpPr>
          <p:cNvPr id="6" name="Content Placeholder 5"/>
          <p:cNvSpPr>
            <a:spLocks noGrp="1"/>
          </p:cNvSpPr>
          <p:nvPr>
            <p:ph sz="quarter" idx="4"/>
          </p:nvPr>
        </p:nvSpPr>
        <p:spPr>
          <a:xfrm>
            <a:off x="26012148" y="10439406"/>
            <a:ext cx="22633940" cy="18966180"/>
          </a:xfrm>
          <a:prstGeom prst="rect">
            <a:avLst/>
          </a:prstGeom>
        </p:spPr>
        <p:txBody>
          <a:bodyPr lIns="97801" tIns="48901" rIns="97801" bIns="48901"/>
          <a:lstStyle>
            <a:lvl1pPr>
              <a:defRPr sz="11600"/>
            </a:lvl1pPr>
            <a:lvl2pPr>
              <a:defRPr sz="9900"/>
            </a:lvl2pPr>
            <a:lvl3pPr>
              <a:defRPr sz="9000"/>
            </a:lvl3pPr>
            <a:lvl4pPr>
              <a:defRPr sz="7900"/>
            </a:lvl4pPr>
            <a:lvl5pPr>
              <a:defRPr sz="7900"/>
            </a:lvl5pPr>
            <a:lvl6pPr>
              <a:defRPr sz="7900"/>
            </a:lvl6pPr>
            <a:lvl7pPr>
              <a:defRPr sz="7900"/>
            </a:lvl7pPr>
            <a:lvl8pPr>
              <a:defRPr sz="7900"/>
            </a:lvl8pPr>
            <a:lvl9pPr>
              <a:defRPr sz="7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0"/>
          </p:nvPr>
        </p:nvSpPr>
        <p:spPr>
          <a:xfrm>
            <a:off x="14935202" y="29991849"/>
            <a:ext cx="22190428" cy="2195514"/>
          </a:xfrm>
          <a:prstGeom prst="rect">
            <a:avLst/>
          </a:prstGeom>
        </p:spPr>
        <p:txBody>
          <a:bodyPr lIns="130399" tIns="65199" rIns="130399" bIns="65199"/>
          <a:lstStyle>
            <a:lvl1pPr>
              <a:defRPr/>
            </a:lvl1pPr>
          </a:lstStyle>
          <a:p>
            <a:pPr>
              <a:defRPr/>
            </a:pPr>
            <a:r>
              <a:rPr lang="en-US" altLang="en-US"/>
              <a:t>B2-08: Heterogeneous Architectures for HPEC RC</a:t>
            </a:r>
            <a:br>
              <a:rPr lang="en-US" altLang="en-US"/>
            </a:br>
            <a:fld id="{5D3543A3-8993-48CC-84F2-8D09D1975063}" type="slidenum">
              <a:rPr lang="en-US" altLang="en-US"/>
              <a:pPr>
                <a:defRPr/>
              </a:pPr>
              <a:t>‹#›</a:t>
            </a:fld>
            <a:endParaRPr lang="en-US"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9956800" y="3"/>
            <a:ext cx="31292800" cy="4519614"/>
          </a:xfrm>
          <a:prstGeom prst="rect">
            <a:avLst/>
          </a:prstGeom>
        </p:spPr>
        <p:txBody>
          <a:bodyPr lIns="97801" tIns="48901" rIns="97801" bIns="48901"/>
          <a:lstStyle/>
          <a:p>
            <a:r>
              <a:rPr lang="en-US" smtClean="0"/>
              <a:t>Click to edit Master title style</a:t>
            </a:r>
            <a:endParaRPr lang="en-US"/>
          </a:p>
        </p:txBody>
      </p:sp>
      <p:sp>
        <p:nvSpPr>
          <p:cNvPr id="3" name="Slide Number Placeholder 2"/>
          <p:cNvSpPr>
            <a:spLocks noGrp="1"/>
          </p:cNvSpPr>
          <p:nvPr>
            <p:ph type="sldNum" sz="quarter" idx="10"/>
          </p:nvPr>
        </p:nvSpPr>
        <p:spPr>
          <a:xfrm>
            <a:off x="14935202" y="29991849"/>
            <a:ext cx="22190428" cy="2195514"/>
          </a:xfrm>
          <a:prstGeom prst="rect">
            <a:avLst/>
          </a:prstGeom>
        </p:spPr>
        <p:txBody>
          <a:bodyPr lIns="130399" tIns="65199" rIns="130399" bIns="65199"/>
          <a:lstStyle>
            <a:lvl1pPr>
              <a:defRPr/>
            </a:lvl1pPr>
          </a:lstStyle>
          <a:p>
            <a:pPr>
              <a:defRPr/>
            </a:pPr>
            <a:r>
              <a:rPr lang="en-US" altLang="en-US"/>
              <a:t>B2-08: Heterogeneous Architectures for HPEC RC</a:t>
            </a:r>
            <a:br>
              <a:rPr lang="en-US" altLang="en-US"/>
            </a:br>
            <a:fld id="{49441317-8075-47C0-8BF0-C77493C67D8D}" type="slidenum">
              <a:rPr lang="en-US" altLang="en-US"/>
              <a:pPr>
                <a:defRPr/>
              </a:pPr>
              <a:t>‹#›</a:t>
            </a:fld>
            <a:endParaRPr lang="en-US"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a:xfrm>
            <a:off x="14935202" y="29991849"/>
            <a:ext cx="22190428" cy="2195514"/>
          </a:xfrm>
          <a:prstGeom prst="rect">
            <a:avLst/>
          </a:prstGeom>
        </p:spPr>
        <p:txBody>
          <a:bodyPr lIns="130399" tIns="65199" rIns="130399" bIns="65199"/>
          <a:lstStyle>
            <a:lvl1pPr>
              <a:defRPr/>
            </a:lvl1pPr>
          </a:lstStyle>
          <a:p>
            <a:pPr>
              <a:defRPr/>
            </a:pPr>
            <a:r>
              <a:rPr lang="en-US" altLang="en-US"/>
              <a:t>B2-08: Heterogeneous Architectures for HPEC RC</a:t>
            </a:r>
            <a:br>
              <a:rPr lang="en-US" altLang="en-US"/>
            </a:br>
            <a:fld id="{712F20A7-CCF2-402B-A937-4EA8EB7F97B6}" type="slidenum">
              <a:rPr lang="en-US" altLang="en-US"/>
              <a:pPr>
                <a:defRPr/>
              </a:pPr>
              <a:t>‹#›</a:t>
            </a:fld>
            <a:endParaRPr lang="en-US"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32" y="1310640"/>
            <a:ext cx="16846553" cy="5577840"/>
          </a:xfrm>
          <a:prstGeom prst="rect">
            <a:avLst/>
          </a:prstGeom>
        </p:spPr>
        <p:txBody>
          <a:bodyPr lIns="97801" tIns="48901" rIns="97801" bIns="48901" anchor="b"/>
          <a:lstStyle>
            <a:lvl1pPr algn="l">
              <a:defRPr sz="9900" b="1"/>
            </a:lvl1pPr>
          </a:lstStyle>
          <a:p>
            <a:r>
              <a:rPr lang="en-US" smtClean="0"/>
              <a:t>Click to edit Master title style</a:t>
            </a:r>
            <a:endParaRPr lang="en-US"/>
          </a:p>
        </p:txBody>
      </p:sp>
      <p:sp>
        <p:nvSpPr>
          <p:cNvPr id="3" name="Content Placeholder 2"/>
          <p:cNvSpPr>
            <a:spLocks noGrp="1"/>
          </p:cNvSpPr>
          <p:nvPr>
            <p:ph idx="1"/>
          </p:nvPr>
        </p:nvSpPr>
        <p:spPr>
          <a:xfrm>
            <a:off x="20020280" y="1310643"/>
            <a:ext cx="28625800" cy="28094946"/>
          </a:xfrm>
          <a:prstGeom prst="rect">
            <a:avLst/>
          </a:prstGeom>
        </p:spPr>
        <p:txBody>
          <a:bodyPr lIns="97801" tIns="48901" rIns="97801" bIns="48901"/>
          <a:lstStyle>
            <a:lvl1pPr>
              <a:defRPr sz="15800"/>
            </a:lvl1pPr>
            <a:lvl2pPr>
              <a:defRPr sz="13800"/>
            </a:lvl2pPr>
            <a:lvl3pPr>
              <a:defRPr sz="11600"/>
            </a:lvl3pPr>
            <a:lvl4pPr>
              <a:defRPr sz="9900"/>
            </a:lvl4pPr>
            <a:lvl5pPr>
              <a:defRPr sz="9900"/>
            </a:lvl5pPr>
            <a:lvl6pPr>
              <a:defRPr sz="9900"/>
            </a:lvl6pPr>
            <a:lvl7pPr>
              <a:defRPr sz="9900"/>
            </a:lvl7pPr>
            <a:lvl8pPr>
              <a:defRPr sz="9900"/>
            </a:lvl8pPr>
            <a:lvl9pPr>
              <a:defRPr sz="9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560332" y="6888483"/>
            <a:ext cx="16846553" cy="22517106"/>
          </a:xfrm>
          <a:prstGeom prst="rect">
            <a:avLst/>
          </a:prstGeom>
        </p:spPr>
        <p:txBody>
          <a:bodyPr lIns="97801" tIns="48901" rIns="97801" bIns="48901"/>
          <a:lstStyle>
            <a:lvl1pPr marL="0" indent="0">
              <a:buNone/>
              <a:defRPr sz="6800"/>
            </a:lvl1pPr>
            <a:lvl2pPr marL="2235365" indent="0">
              <a:buNone/>
              <a:defRPr sz="5900"/>
            </a:lvl2pPr>
            <a:lvl3pPr marL="4470729" indent="0">
              <a:buNone/>
              <a:defRPr sz="4800"/>
            </a:lvl3pPr>
            <a:lvl4pPr marL="6706096" indent="0">
              <a:buNone/>
              <a:defRPr sz="4400"/>
            </a:lvl4pPr>
            <a:lvl5pPr marL="8941460" indent="0">
              <a:buNone/>
              <a:defRPr sz="4400"/>
            </a:lvl5pPr>
            <a:lvl6pPr marL="11176825" indent="0">
              <a:buNone/>
              <a:defRPr sz="4400"/>
            </a:lvl6pPr>
            <a:lvl7pPr marL="13412189" indent="0">
              <a:buNone/>
              <a:defRPr sz="4400"/>
            </a:lvl7pPr>
            <a:lvl8pPr marL="15647554" indent="0">
              <a:buNone/>
              <a:defRPr sz="4400"/>
            </a:lvl8pPr>
            <a:lvl9pPr marL="17882918" indent="0">
              <a:buNone/>
              <a:defRPr sz="4400"/>
            </a:lvl9pPr>
          </a:lstStyle>
          <a:p>
            <a:pPr lvl="0"/>
            <a:r>
              <a:rPr lang="en-US" smtClean="0"/>
              <a:t>Click to edit Master text styles</a:t>
            </a:r>
          </a:p>
        </p:txBody>
      </p:sp>
      <p:sp>
        <p:nvSpPr>
          <p:cNvPr id="5" name="Slide Number Placeholder 4"/>
          <p:cNvSpPr>
            <a:spLocks noGrp="1"/>
          </p:cNvSpPr>
          <p:nvPr>
            <p:ph type="sldNum" sz="quarter" idx="10"/>
          </p:nvPr>
        </p:nvSpPr>
        <p:spPr>
          <a:xfrm>
            <a:off x="14935202" y="29991849"/>
            <a:ext cx="22190428" cy="2195514"/>
          </a:xfrm>
          <a:prstGeom prst="rect">
            <a:avLst/>
          </a:prstGeom>
        </p:spPr>
        <p:txBody>
          <a:bodyPr lIns="130399" tIns="65199" rIns="130399" bIns="65199"/>
          <a:lstStyle>
            <a:lvl1pPr>
              <a:defRPr/>
            </a:lvl1pPr>
          </a:lstStyle>
          <a:p>
            <a:pPr>
              <a:defRPr/>
            </a:pPr>
            <a:r>
              <a:rPr lang="en-US" altLang="en-US"/>
              <a:t>B2-08: Heterogeneous Architectures for HPEC RC</a:t>
            </a:r>
            <a:br>
              <a:rPr lang="en-US" altLang="en-US"/>
            </a:br>
            <a:fld id="{1B1E87D0-6D38-4661-8B2D-7DDA02B68F60}" type="slidenum">
              <a:rPr lang="en-US" altLang="en-US"/>
              <a:pPr>
                <a:defRPr/>
              </a:pPr>
              <a:t>‹#›</a:t>
            </a:fld>
            <a:endParaRPr lang="en-US"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036813" y="23042883"/>
            <a:ext cx="30723840" cy="2720346"/>
          </a:xfrm>
          <a:prstGeom prst="rect">
            <a:avLst/>
          </a:prstGeom>
        </p:spPr>
        <p:txBody>
          <a:bodyPr lIns="97801" tIns="48901" rIns="97801" bIns="48901" anchor="b"/>
          <a:lstStyle>
            <a:lvl1pPr algn="l">
              <a:defRPr sz="9900" b="1"/>
            </a:lvl1pPr>
          </a:lstStyle>
          <a:p>
            <a:r>
              <a:rPr lang="en-US" smtClean="0"/>
              <a:t>Click to edit Master title style</a:t>
            </a:r>
            <a:endParaRPr lang="en-US"/>
          </a:p>
        </p:txBody>
      </p:sp>
      <p:sp>
        <p:nvSpPr>
          <p:cNvPr id="3" name="Picture Placeholder 2"/>
          <p:cNvSpPr>
            <a:spLocks noGrp="1"/>
          </p:cNvSpPr>
          <p:nvPr>
            <p:ph type="pic" idx="1"/>
          </p:nvPr>
        </p:nvSpPr>
        <p:spPr>
          <a:xfrm>
            <a:off x="10036813" y="2941320"/>
            <a:ext cx="30723840" cy="19751040"/>
          </a:xfrm>
          <a:prstGeom prst="rect">
            <a:avLst/>
          </a:prstGeom>
        </p:spPr>
        <p:txBody>
          <a:bodyPr lIns="97801" tIns="48901" rIns="97801" bIns="48901"/>
          <a:lstStyle>
            <a:lvl1pPr marL="0" indent="0">
              <a:buNone/>
              <a:defRPr sz="15800"/>
            </a:lvl1pPr>
            <a:lvl2pPr marL="2235365" indent="0">
              <a:buNone/>
              <a:defRPr sz="13800"/>
            </a:lvl2pPr>
            <a:lvl3pPr marL="4470729" indent="0">
              <a:buNone/>
              <a:defRPr sz="11600"/>
            </a:lvl3pPr>
            <a:lvl4pPr marL="6706096" indent="0">
              <a:buNone/>
              <a:defRPr sz="9900"/>
            </a:lvl4pPr>
            <a:lvl5pPr marL="8941460" indent="0">
              <a:buNone/>
              <a:defRPr sz="9900"/>
            </a:lvl5pPr>
            <a:lvl6pPr marL="11176825" indent="0">
              <a:buNone/>
              <a:defRPr sz="9900"/>
            </a:lvl6pPr>
            <a:lvl7pPr marL="13412189" indent="0">
              <a:buNone/>
              <a:defRPr sz="9900"/>
            </a:lvl7pPr>
            <a:lvl8pPr marL="15647554" indent="0">
              <a:buNone/>
              <a:defRPr sz="9900"/>
            </a:lvl8pPr>
            <a:lvl9pPr marL="17882918" indent="0">
              <a:buNone/>
              <a:defRPr sz="9900"/>
            </a:lvl9pPr>
          </a:lstStyle>
          <a:p>
            <a:pPr lvl="0"/>
            <a:endParaRPr lang="en-US" noProof="0" smtClean="0"/>
          </a:p>
        </p:txBody>
      </p:sp>
      <p:sp>
        <p:nvSpPr>
          <p:cNvPr id="4" name="Text Placeholder 3"/>
          <p:cNvSpPr>
            <a:spLocks noGrp="1"/>
          </p:cNvSpPr>
          <p:nvPr>
            <p:ph type="body" sz="half" idx="2"/>
          </p:nvPr>
        </p:nvSpPr>
        <p:spPr>
          <a:xfrm>
            <a:off x="10036813" y="25763229"/>
            <a:ext cx="30723840" cy="3863334"/>
          </a:xfrm>
          <a:prstGeom prst="rect">
            <a:avLst/>
          </a:prstGeom>
        </p:spPr>
        <p:txBody>
          <a:bodyPr lIns="97801" tIns="48901" rIns="97801" bIns="48901"/>
          <a:lstStyle>
            <a:lvl1pPr marL="0" indent="0">
              <a:buNone/>
              <a:defRPr sz="6800"/>
            </a:lvl1pPr>
            <a:lvl2pPr marL="2235365" indent="0">
              <a:buNone/>
              <a:defRPr sz="5900"/>
            </a:lvl2pPr>
            <a:lvl3pPr marL="4470729" indent="0">
              <a:buNone/>
              <a:defRPr sz="4800"/>
            </a:lvl3pPr>
            <a:lvl4pPr marL="6706096" indent="0">
              <a:buNone/>
              <a:defRPr sz="4400"/>
            </a:lvl4pPr>
            <a:lvl5pPr marL="8941460" indent="0">
              <a:buNone/>
              <a:defRPr sz="4400"/>
            </a:lvl5pPr>
            <a:lvl6pPr marL="11176825" indent="0">
              <a:buNone/>
              <a:defRPr sz="4400"/>
            </a:lvl6pPr>
            <a:lvl7pPr marL="13412189" indent="0">
              <a:buNone/>
              <a:defRPr sz="4400"/>
            </a:lvl7pPr>
            <a:lvl8pPr marL="15647554" indent="0">
              <a:buNone/>
              <a:defRPr sz="4400"/>
            </a:lvl8pPr>
            <a:lvl9pPr marL="17882918" indent="0">
              <a:buNone/>
              <a:defRPr sz="4400"/>
            </a:lvl9pPr>
          </a:lstStyle>
          <a:p>
            <a:pPr lvl="0"/>
            <a:r>
              <a:rPr lang="en-US" smtClean="0"/>
              <a:t>Click to edit Master text styles</a:t>
            </a:r>
          </a:p>
        </p:txBody>
      </p:sp>
      <p:sp>
        <p:nvSpPr>
          <p:cNvPr id="5" name="Slide Number Placeholder 4"/>
          <p:cNvSpPr>
            <a:spLocks noGrp="1"/>
          </p:cNvSpPr>
          <p:nvPr>
            <p:ph type="sldNum" sz="quarter" idx="10"/>
          </p:nvPr>
        </p:nvSpPr>
        <p:spPr>
          <a:xfrm>
            <a:off x="14935202" y="29991849"/>
            <a:ext cx="22190428" cy="2195514"/>
          </a:xfrm>
          <a:prstGeom prst="rect">
            <a:avLst/>
          </a:prstGeom>
        </p:spPr>
        <p:txBody>
          <a:bodyPr lIns="130399" tIns="65199" rIns="130399" bIns="65199"/>
          <a:lstStyle>
            <a:lvl1pPr>
              <a:defRPr/>
            </a:lvl1pPr>
          </a:lstStyle>
          <a:p>
            <a:pPr>
              <a:defRPr/>
            </a:pPr>
            <a:r>
              <a:rPr lang="en-US" altLang="en-US"/>
              <a:t>B2-08: Heterogeneous Architectures for HPEC RC</a:t>
            </a:r>
            <a:br>
              <a:rPr lang="en-US" altLang="en-US"/>
            </a:br>
            <a:fld id="{112AFDE9-5F85-4314-9818-73BEF9BC91F6}" type="slidenum">
              <a:rPr lang="en-US" altLang="en-US"/>
              <a:pPr>
                <a:defRPr/>
              </a:pPr>
              <a:t>‹#›</a:t>
            </a:fld>
            <a:endParaRPr lang="en-US"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69" name="Group 168"/>
          <p:cNvGrpSpPr/>
          <p:nvPr/>
        </p:nvGrpSpPr>
        <p:grpSpPr>
          <a:xfrm>
            <a:off x="40335202" y="1225035"/>
            <a:ext cx="9893668" cy="2069562"/>
            <a:chOff x="1066800" y="1219200"/>
            <a:chExt cx="7140918" cy="1992012"/>
          </a:xfrm>
        </p:grpSpPr>
        <p:sp>
          <p:nvSpPr>
            <p:cNvPr id="170" name="Freeform 169"/>
            <p:cNvSpPr>
              <a:spLocks/>
            </p:cNvSpPr>
            <p:nvPr/>
          </p:nvSpPr>
          <p:spPr bwMode="auto">
            <a:xfrm>
              <a:off x="3284129" y="1452626"/>
              <a:ext cx="761300" cy="696009"/>
            </a:xfrm>
            <a:custGeom>
              <a:avLst/>
              <a:gdLst/>
              <a:ahLst/>
              <a:cxnLst>
                <a:cxn ang="0">
                  <a:pos x="1485" y="308"/>
                </a:cxn>
                <a:cxn ang="0">
                  <a:pos x="401" y="308"/>
                </a:cxn>
                <a:cxn ang="0">
                  <a:pos x="401" y="1401"/>
                </a:cxn>
                <a:cxn ang="0">
                  <a:pos x="1485" y="1401"/>
                </a:cxn>
                <a:cxn ang="0">
                  <a:pos x="1485" y="1030"/>
                </a:cxn>
                <a:cxn ang="0">
                  <a:pos x="1887" y="1114"/>
                </a:cxn>
                <a:cxn ang="0">
                  <a:pos x="1887" y="1318"/>
                </a:cxn>
                <a:cxn ang="0">
                  <a:pos x="1797" y="1641"/>
                </a:cxn>
                <a:cxn ang="0">
                  <a:pos x="1458" y="1726"/>
                </a:cxn>
                <a:cxn ang="0">
                  <a:pos x="428" y="1726"/>
                </a:cxn>
                <a:cxn ang="0">
                  <a:pos x="88" y="1641"/>
                </a:cxn>
                <a:cxn ang="0">
                  <a:pos x="0" y="1318"/>
                </a:cxn>
                <a:cxn ang="0">
                  <a:pos x="0" y="408"/>
                </a:cxn>
                <a:cxn ang="0">
                  <a:pos x="88" y="86"/>
                </a:cxn>
                <a:cxn ang="0">
                  <a:pos x="428" y="0"/>
                </a:cxn>
                <a:cxn ang="0">
                  <a:pos x="1458" y="0"/>
                </a:cxn>
                <a:cxn ang="0">
                  <a:pos x="1797" y="86"/>
                </a:cxn>
                <a:cxn ang="0">
                  <a:pos x="1887" y="408"/>
                </a:cxn>
                <a:cxn ang="0">
                  <a:pos x="1887" y="571"/>
                </a:cxn>
                <a:cxn ang="0">
                  <a:pos x="1485" y="635"/>
                </a:cxn>
                <a:cxn ang="0">
                  <a:pos x="1485" y="308"/>
                </a:cxn>
              </a:cxnLst>
              <a:rect l="0" t="0" r="r" b="b"/>
              <a:pathLst>
                <a:path w="1887" h="1726">
                  <a:moveTo>
                    <a:pt x="1485" y="308"/>
                  </a:moveTo>
                  <a:lnTo>
                    <a:pt x="401" y="308"/>
                  </a:lnTo>
                  <a:lnTo>
                    <a:pt x="401" y="1401"/>
                  </a:lnTo>
                  <a:lnTo>
                    <a:pt x="1485" y="1401"/>
                  </a:lnTo>
                  <a:lnTo>
                    <a:pt x="1485" y="1030"/>
                  </a:lnTo>
                  <a:lnTo>
                    <a:pt x="1887" y="1114"/>
                  </a:lnTo>
                  <a:lnTo>
                    <a:pt x="1887" y="1318"/>
                  </a:lnTo>
                  <a:cubicBezTo>
                    <a:pt x="1887" y="1476"/>
                    <a:pt x="1857" y="1583"/>
                    <a:pt x="1797" y="1641"/>
                  </a:cubicBezTo>
                  <a:cubicBezTo>
                    <a:pt x="1738" y="1698"/>
                    <a:pt x="1625" y="1726"/>
                    <a:pt x="1458" y="1726"/>
                  </a:cubicBezTo>
                  <a:lnTo>
                    <a:pt x="428" y="1726"/>
                  </a:lnTo>
                  <a:cubicBezTo>
                    <a:pt x="260" y="1726"/>
                    <a:pt x="147" y="1698"/>
                    <a:pt x="88" y="1641"/>
                  </a:cubicBezTo>
                  <a:cubicBezTo>
                    <a:pt x="29" y="1583"/>
                    <a:pt x="0" y="1476"/>
                    <a:pt x="0" y="1318"/>
                  </a:cubicBezTo>
                  <a:lnTo>
                    <a:pt x="0" y="408"/>
                  </a:lnTo>
                  <a:cubicBezTo>
                    <a:pt x="0" y="251"/>
                    <a:pt x="29" y="144"/>
                    <a:pt x="88" y="86"/>
                  </a:cubicBezTo>
                  <a:cubicBezTo>
                    <a:pt x="147" y="28"/>
                    <a:pt x="260" y="0"/>
                    <a:pt x="428" y="0"/>
                  </a:cubicBezTo>
                  <a:lnTo>
                    <a:pt x="1458" y="0"/>
                  </a:lnTo>
                  <a:cubicBezTo>
                    <a:pt x="1625" y="0"/>
                    <a:pt x="1738" y="28"/>
                    <a:pt x="1797" y="86"/>
                  </a:cubicBezTo>
                  <a:cubicBezTo>
                    <a:pt x="1857" y="144"/>
                    <a:pt x="1887" y="251"/>
                    <a:pt x="1887" y="408"/>
                  </a:cubicBezTo>
                  <a:lnTo>
                    <a:pt x="1887" y="571"/>
                  </a:lnTo>
                  <a:lnTo>
                    <a:pt x="1485" y="635"/>
                  </a:lnTo>
                  <a:lnTo>
                    <a:pt x="1485" y="30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1" name="Freeform 170"/>
            <p:cNvSpPr>
              <a:spLocks/>
            </p:cNvSpPr>
            <p:nvPr/>
          </p:nvSpPr>
          <p:spPr bwMode="auto">
            <a:xfrm>
              <a:off x="4226793" y="1454333"/>
              <a:ext cx="831285" cy="696009"/>
            </a:xfrm>
            <a:custGeom>
              <a:avLst/>
              <a:gdLst/>
              <a:ahLst/>
              <a:cxnLst>
                <a:cxn ang="0">
                  <a:pos x="0" y="1727"/>
                </a:cxn>
                <a:cxn ang="0">
                  <a:pos x="0" y="0"/>
                </a:cxn>
                <a:cxn ang="0">
                  <a:pos x="401" y="0"/>
                </a:cxn>
                <a:cxn ang="0">
                  <a:pos x="401" y="670"/>
                </a:cxn>
                <a:cxn ang="0">
                  <a:pos x="1656" y="670"/>
                </a:cxn>
                <a:cxn ang="0">
                  <a:pos x="1656" y="0"/>
                </a:cxn>
                <a:cxn ang="0">
                  <a:pos x="2061" y="0"/>
                </a:cxn>
                <a:cxn ang="0">
                  <a:pos x="2061" y="1727"/>
                </a:cxn>
                <a:cxn ang="0">
                  <a:pos x="1656" y="1727"/>
                </a:cxn>
                <a:cxn ang="0">
                  <a:pos x="1656" y="983"/>
                </a:cxn>
                <a:cxn ang="0">
                  <a:pos x="401" y="983"/>
                </a:cxn>
                <a:cxn ang="0">
                  <a:pos x="401" y="1727"/>
                </a:cxn>
                <a:cxn ang="0">
                  <a:pos x="0" y="1727"/>
                </a:cxn>
              </a:cxnLst>
              <a:rect l="0" t="0" r="r" b="b"/>
              <a:pathLst>
                <a:path w="2061" h="1727">
                  <a:moveTo>
                    <a:pt x="0" y="1727"/>
                  </a:moveTo>
                  <a:lnTo>
                    <a:pt x="0" y="0"/>
                  </a:lnTo>
                  <a:lnTo>
                    <a:pt x="401" y="0"/>
                  </a:lnTo>
                  <a:lnTo>
                    <a:pt x="401" y="670"/>
                  </a:lnTo>
                  <a:lnTo>
                    <a:pt x="1656" y="670"/>
                  </a:lnTo>
                  <a:lnTo>
                    <a:pt x="1656" y="0"/>
                  </a:lnTo>
                  <a:lnTo>
                    <a:pt x="2061" y="0"/>
                  </a:lnTo>
                  <a:lnTo>
                    <a:pt x="2061" y="1727"/>
                  </a:lnTo>
                  <a:lnTo>
                    <a:pt x="1656" y="1727"/>
                  </a:lnTo>
                  <a:lnTo>
                    <a:pt x="1656" y="983"/>
                  </a:lnTo>
                  <a:lnTo>
                    <a:pt x="401" y="983"/>
                  </a:lnTo>
                  <a:lnTo>
                    <a:pt x="401" y="1727"/>
                  </a:lnTo>
                  <a:lnTo>
                    <a:pt x="0" y="172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2" name="Freeform 171"/>
            <p:cNvSpPr>
              <a:spLocks/>
            </p:cNvSpPr>
            <p:nvPr/>
          </p:nvSpPr>
          <p:spPr bwMode="auto">
            <a:xfrm>
              <a:off x="7210117" y="1454333"/>
              <a:ext cx="761300" cy="696009"/>
            </a:xfrm>
            <a:custGeom>
              <a:avLst/>
              <a:gdLst/>
              <a:ahLst/>
              <a:cxnLst>
                <a:cxn ang="0">
                  <a:pos x="1485" y="309"/>
                </a:cxn>
                <a:cxn ang="0">
                  <a:pos x="402" y="309"/>
                </a:cxn>
                <a:cxn ang="0">
                  <a:pos x="402" y="1402"/>
                </a:cxn>
                <a:cxn ang="0">
                  <a:pos x="1485" y="1402"/>
                </a:cxn>
                <a:cxn ang="0">
                  <a:pos x="1485" y="1031"/>
                </a:cxn>
                <a:cxn ang="0">
                  <a:pos x="1887" y="1114"/>
                </a:cxn>
                <a:cxn ang="0">
                  <a:pos x="1887" y="1318"/>
                </a:cxn>
                <a:cxn ang="0">
                  <a:pos x="1798" y="1641"/>
                </a:cxn>
                <a:cxn ang="0">
                  <a:pos x="1459" y="1727"/>
                </a:cxn>
                <a:cxn ang="0">
                  <a:pos x="428" y="1727"/>
                </a:cxn>
                <a:cxn ang="0">
                  <a:pos x="88" y="1641"/>
                </a:cxn>
                <a:cxn ang="0">
                  <a:pos x="0" y="1318"/>
                </a:cxn>
                <a:cxn ang="0">
                  <a:pos x="0" y="408"/>
                </a:cxn>
                <a:cxn ang="0">
                  <a:pos x="88" y="86"/>
                </a:cxn>
                <a:cxn ang="0">
                  <a:pos x="428" y="0"/>
                </a:cxn>
                <a:cxn ang="0">
                  <a:pos x="1459" y="0"/>
                </a:cxn>
                <a:cxn ang="0">
                  <a:pos x="1798" y="86"/>
                </a:cxn>
                <a:cxn ang="0">
                  <a:pos x="1887" y="408"/>
                </a:cxn>
                <a:cxn ang="0">
                  <a:pos x="1887" y="572"/>
                </a:cxn>
                <a:cxn ang="0">
                  <a:pos x="1485" y="635"/>
                </a:cxn>
                <a:cxn ang="0">
                  <a:pos x="1485" y="309"/>
                </a:cxn>
              </a:cxnLst>
              <a:rect l="0" t="0" r="r" b="b"/>
              <a:pathLst>
                <a:path w="1887" h="1727">
                  <a:moveTo>
                    <a:pt x="1485" y="309"/>
                  </a:moveTo>
                  <a:lnTo>
                    <a:pt x="402" y="309"/>
                  </a:lnTo>
                  <a:lnTo>
                    <a:pt x="402" y="1402"/>
                  </a:lnTo>
                  <a:lnTo>
                    <a:pt x="1485" y="1402"/>
                  </a:lnTo>
                  <a:lnTo>
                    <a:pt x="1485" y="1031"/>
                  </a:lnTo>
                  <a:lnTo>
                    <a:pt x="1887" y="1114"/>
                  </a:lnTo>
                  <a:lnTo>
                    <a:pt x="1887" y="1318"/>
                  </a:lnTo>
                  <a:cubicBezTo>
                    <a:pt x="1887" y="1476"/>
                    <a:pt x="1858" y="1584"/>
                    <a:pt x="1798" y="1641"/>
                  </a:cubicBezTo>
                  <a:cubicBezTo>
                    <a:pt x="1739" y="1698"/>
                    <a:pt x="1626" y="1727"/>
                    <a:pt x="1459" y="1727"/>
                  </a:cubicBezTo>
                  <a:lnTo>
                    <a:pt x="428" y="1727"/>
                  </a:lnTo>
                  <a:cubicBezTo>
                    <a:pt x="261" y="1727"/>
                    <a:pt x="147" y="1698"/>
                    <a:pt x="88" y="1641"/>
                  </a:cubicBezTo>
                  <a:cubicBezTo>
                    <a:pt x="30" y="1584"/>
                    <a:pt x="0" y="1476"/>
                    <a:pt x="0" y="1318"/>
                  </a:cubicBezTo>
                  <a:lnTo>
                    <a:pt x="0" y="408"/>
                  </a:lnTo>
                  <a:cubicBezTo>
                    <a:pt x="0" y="251"/>
                    <a:pt x="30" y="144"/>
                    <a:pt x="88" y="86"/>
                  </a:cubicBezTo>
                  <a:cubicBezTo>
                    <a:pt x="147" y="29"/>
                    <a:pt x="261" y="0"/>
                    <a:pt x="428" y="0"/>
                  </a:cubicBezTo>
                  <a:lnTo>
                    <a:pt x="1459" y="0"/>
                  </a:lnTo>
                  <a:cubicBezTo>
                    <a:pt x="1626" y="0"/>
                    <a:pt x="1739" y="29"/>
                    <a:pt x="1798" y="86"/>
                  </a:cubicBezTo>
                  <a:cubicBezTo>
                    <a:pt x="1858" y="144"/>
                    <a:pt x="1887" y="251"/>
                    <a:pt x="1887" y="408"/>
                  </a:cubicBezTo>
                  <a:lnTo>
                    <a:pt x="1887" y="572"/>
                  </a:lnTo>
                  <a:lnTo>
                    <a:pt x="1485" y="635"/>
                  </a:lnTo>
                  <a:lnTo>
                    <a:pt x="1485" y="309"/>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3" name="Freeform 172"/>
            <p:cNvSpPr>
              <a:spLocks noEditPoints="1"/>
            </p:cNvSpPr>
            <p:nvPr/>
          </p:nvSpPr>
          <p:spPr bwMode="auto">
            <a:xfrm>
              <a:off x="5292358" y="1453052"/>
              <a:ext cx="826591" cy="696009"/>
            </a:xfrm>
            <a:custGeom>
              <a:avLst/>
              <a:gdLst/>
              <a:ahLst/>
              <a:cxnLst>
                <a:cxn ang="0">
                  <a:pos x="1299" y="298"/>
                </a:cxn>
                <a:cxn ang="0">
                  <a:pos x="396" y="298"/>
                </a:cxn>
                <a:cxn ang="0">
                  <a:pos x="396" y="779"/>
                </a:cxn>
                <a:cxn ang="0">
                  <a:pos x="1299" y="779"/>
                </a:cxn>
                <a:cxn ang="0">
                  <a:pos x="1442" y="749"/>
                </a:cxn>
                <a:cxn ang="0">
                  <a:pos x="1480" y="642"/>
                </a:cxn>
                <a:cxn ang="0">
                  <a:pos x="1480" y="434"/>
                </a:cxn>
                <a:cxn ang="0">
                  <a:pos x="1442" y="329"/>
                </a:cxn>
                <a:cxn ang="0">
                  <a:pos x="1299" y="298"/>
                </a:cxn>
                <a:cxn ang="0">
                  <a:pos x="0" y="1726"/>
                </a:cxn>
                <a:cxn ang="0">
                  <a:pos x="0" y="0"/>
                </a:cxn>
                <a:cxn ang="0">
                  <a:pos x="1477" y="0"/>
                </a:cxn>
                <a:cxn ang="0">
                  <a:pos x="1775" y="79"/>
                </a:cxn>
                <a:cxn ang="0">
                  <a:pos x="1868" y="334"/>
                </a:cxn>
                <a:cxn ang="0">
                  <a:pos x="1868" y="740"/>
                </a:cxn>
                <a:cxn ang="0">
                  <a:pos x="1775" y="994"/>
                </a:cxn>
                <a:cxn ang="0">
                  <a:pos x="1477" y="1075"/>
                </a:cxn>
                <a:cxn ang="0">
                  <a:pos x="1252" y="1075"/>
                </a:cxn>
                <a:cxn ang="0">
                  <a:pos x="2049" y="1726"/>
                </a:cxn>
                <a:cxn ang="0">
                  <a:pos x="1472" y="1726"/>
                </a:cxn>
                <a:cxn ang="0">
                  <a:pos x="776" y="1075"/>
                </a:cxn>
                <a:cxn ang="0">
                  <a:pos x="396" y="1075"/>
                </a:cxn>
                <a:cxn ang="0">
                  <a:pos x="396" y="1726"/>
                </a:cxn>
                <a:cxn ang="0">
                  <a:pos x="0" y="1726"/>
                </a:cxn>
              </a:cxnLst>
              <a:rect l="0" t="0" r="r" b="b"/>
              <a:pathLst>
                <a:path w="2049" h="1726">
                  <a:moveTo>
                    <a:pt x="1299" y="298"/>
                  </a:moveTo>
                  <a:lnTo>
                    <a:pt x="396" y="298"/>
                  </a:lnTo>
                  <a:lnTo>
                    <a:pt x="396" y="779"/>
                  </a:lnTo>
                  <a:lnTo>
                    <a:pt x="1299" y="779"/>
                  </a:lnTo>
                  <a:cubicBezTo>
                    <a:pt x="1369" y="779"/>
                    <a:pt x="1416" y="769"/>
                    <a:pt x="1442" y="749"/>
                  </a:cubicBezTo>
                  <a:cubicBezTo>
                    <a:pt x="1468" y="728"/>
                    <a:pt x="1480" y="693"/>
                    <a:pt x="1480" y="642"/>
                  </a:cubicBezTo>
                  <a:lnTo>
                    <a:pt x="1480" y="434"/>
                  </a:lnTo>
                  <a:cubicBezTo>
                    <a:pt x="1480" y="384"/>
                    <a:pt x="1468" y="349"/>
                    <a:pt x="1442" y="329"/>
                  </a:cubicBezTo>
                  <a:cubicBezTo>
                    <a:pt x="1416" y="309"/>
                    <a:pt x="1369" y="298"/>
                    <a:pt x="1299" y="298"/>
                  </a:cubicBezTo>
                  <a:close/>
                  <a:moveTo>
                    <a:pt x="0" y="1726"/>
                  </a:moveTo>
                  <a:lnTo>
                    <a:pt x="0" y="0"/>
                  </a:lnTo>
                  <a:lnTo>
                    <a:pt x="1477" y="0"/>
                  </a:lnTo>
                  <a:cubicBezTo>
                    <a:pt x="1614" y="0"/>
                    <a:pt x="1714" y="26"/>
                    <a:pt x="1775" y="79"/>
                  </a:cubicBezTo>
                  <a:cubicBezTo>
                    <a:pt x="1837" y="132"/>
                    <a:pt x="1868" y="217"/>
                    <a:pt x="1868" y="334"/>
                  </a:cubicBezTo>
                  <a:lnTo>
                    <a:pt x="1868" y="740"/>
                  </a:lnTo>
                  <a:cubicBezTo>
                    <a:pt x="1868" y="856"/>
                    <a:pt x="1837" y="941"/>
                    <a:pt x="1775" y="994"/>
                  </a:cubicBezTo>
                  <a:cubicBezTo>
                    <a:pt x="1714" y="1048"/>
                    <a:pt x="1614" y="1075"/>
                    <a:pt x="1477" y="1075"/>
                  </a:cubicBezTo>
                  <a:lnTo>
                    <a:pt x="1252" y="1075"/>
                  </a:lnTo>
                  <a:lnTo>
                    <a:pt x="2049" y="1726"/>
                  </a:lnTo>
                  <a:lnTo>
                    <a:pt x="1472" y="1726"/>
                  </a:lnTo>
                  <a:lnTo>
                    <a:pt x="776" y="1075"/>
                  </a:lnTo>
                  <a:lnTo>
                    <a:pt x="396" y="1075"/>
                  </a:lnTo>
                  <a:lnTo>
                    <a:pt x="396" y="1726"/>
                  </a:lnTo>
                  <a:lnTo>
                    <a:pt x="0" y="1726"/>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4" name="Freeform 173"/>
            <p:cNvSpPr>
              <a:spLocks/>
            </p:cNvSpPr>
            <p:nvPr/>
          </p:nvSpPr>
          <p:spPr bwMode="auto">
            <a:xfrm>
              <a:off x="6287084" y="1454333"/>
              <a:ext cx="719907" cy="696009"/>
            </a:xfrm>
            <a:custGeom>
              <a:avLst/>
              <a:gdLst/>
              <a:ahLst/>
              <a:cxnLst>
                <a:cxn ang="0">
                  <a:pos x="0" y="1727"/>
                </a:cxn>
                <a:cxn ang="0">
                  <a:pos x="0" y="0"/>
                </a:cxn>
                <a:cxn ang="0">
                  <a:pos x="1767" y="0"/>
                </a:cxn>
                <a:cxn ang="0">
                  <a:pos x="1767" y="294"/>
                </a:cxn>
                <a:cxn ang="0">
                  <a:pos x="402" y="294"/>
                </a:cxn>
                <a:cxn ang="0">
                  <a:pos x="402" y="679"/>
                </a:cxn>
                <a:cxn ang="0">
                  <a:pos x="1199" y="679"/>
                </a:cxn>
                <a:cxn ang="0">
                  <a:pos x="1199" y="974"/>
                </a:cxn>
                <a:cxn ang="0">
                  <a:pos x="402" y="974"/>
                </a:cxn>
                <a:cxn ang="0">
                  <a:pos x="402" y="1402"/>
                </a:cxn>
                <a:cxn ang="0">
                  <a:pos x="1784" y="1402"/>
                </a:cxn>
                <a:cxn ang="0">
                  <a:pos x="1784" y="1727"/>
                </a:cxn>
                <a:cxn ang="0">
                  <a:pos x="0" y="1727"/>
                </a:cxn>
              </a:cxnLst>
              <a:rect l="0" t="0" r="r" b="b"/>
              <a:pathLst>
                <a:path w="1784" h="1727">
                  <a:moveTo>
                    <a:pt x="0" y="1727"/>
                  </a:moveTo>
                  <a:lnTo>
                    <a:pt x="0" y="0"/>
                  </a:lnTo>
                  <a:lnTo>
                    <a:pt x="1767" y="0"/>
                  </a:lnTo>
                  <a:lnTo>
                    <a:pt x="1767" y="294"/>
                  </a:lnTo>
                  <a:lnTo>
                    <a:pt x="402" y="294"/>
                  </a:lnTo>
                  <a:lnTo>
                    <a:pt x="402" y="679"/>
                  </a:lnTo>
                  <a:lnTo>
                    <a:pt x="1199" y="679"/>
                  </a:lnTo>
                  <a:lnTo>
                    <a:pt x="1199" y="974"/>
                  </a:lnTo>
                  <a:lnTo>
                    <a:pt x="402" y="974"/>
                  </a:lnTo>
                  <a:lnTo>
                    <a:pt x="402" y="1402"/>
                  </a:lnTo>
                  <a:lnTo>
                    <a:pt x="1784" y="1402"/>
                  </a:lnTo>
                  <a:lnTo>
                    <a:pt x="1784" y="1727"/>
                  </a:lnTo>
                  <a:lnTo>
                    <a:pt x="0" y="1727"/>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5" name="Freeform 174"/>
            <p:cNvSpPr>
              <a:spLocks noEditPoints="1"/>
            </p:cNvSpPr>
            <p:nvPr/>
          </p:nvSpPr>
          <p:spPr bwMode="auto">
            <a:xfrm>
              <a:off x="1386000" y="1443664"/>
              <a:ext cx="627305" cy="638400"/>
            </a:xfrm>
            <a:custGeom>
              <a:avLst/>
              <a:gdLst/>
              <a:ahLst/>
              <a:cxnLst>
                <a:cxn ang="0">
                  <a:pos x="5" y="227"/>
                </a:cxn>
                <a:cxn ang="0">
                  <a:pos x="28" y="160"/>
                </a:cxn>
                <a:cxn ang="0">
                  <a:pos x="64" y="104"/>
                </a:cxn>
                <a:cxn ang="0">
                  <a:pos x="114" y="56"/>
                </a:cxn>
                <a:cxn ang="0">
                  <a:pos x="174" y="22"/>
                </a:cxn>
                <a:cxn ang="0">
                  <a:pos x="242" y="3"/>
                </a:cxn>
                <a:cxn ang="0">
                  <a:pos x="1283" y="0"/>
                </a:cxn>
                <a:cxn ang="0">
                  <a:pos x="1353" y="12"/>
                </a:cxn>
                <a:cxn ang="0">
                  <a:pos x="1416" y="40"/>
                </a:cxn>
                <a:cxn ang="0">
                  <a:pos x="1471" y="82"/>
                </a:cxn>
                <a:cxn ang="0">
                  <a:pos x="1514" y="135"/>
                </a:cxn>
                <a:cxn ang="0">
                  <a:pos x="1542" y="197"/>
                </a:cxn>
                <a:cxn ang="0">
                  <a:pos x="1554" y="267"/>
                </a:cxn>
                <a:cxn ang="0">
                  <a:pos x="1552" y="1342"/>
                </a:cxn>
                <a:cxn ang="0">
                  <a:pos x="1534" y="1409"/>
                </a:cxn>
                <a:cxn ang="0">
                  <a:pos x="1499" y="1469"/>
                </a:cxn>
                <a:cxn ang="0">
                  <a:pos x="1452" y="1518"/>
                </a:cxn>
                <a:cxn ang="0">
                  <a:pos x="1394" y="1555"/>
                </a:cxn>
                <a:cxn ang="0">
                  <a:pos x="1328" y="1577"/>
                </a:cxn>
                <a:cxn ang="0">
                  <a:pos x="286" y="1583"/>
                </a:cxn>
                <a:cxn ang="0">
                  <a:pos x="215" y="1574"/>
                </a:cxn>
                <a:cxn ang="0">
                  <a:pos x="150" y="1549"/>
                </a:cxn>
                <a:cxn ang="0">
                  <a:pos x="95" y="1510"/>
                </a:cxn>
                <a:cxn ang="0">
                  <a:pos x="50" y="1459"/>
                </a:cxn>
                <a:cxn ang="0">
                  <a:pos x="18" y="1398"/>
                </a:cxn>
                <a:cxn ang="0">
                  <a:pos x="2" y="1330"/>
                </a:cxn>
                <a:cxn ang="0">
                  <a:pos x="80" y="1310"/>
                </a:cxn>
                <a:cxn ang="0">
                  <a:pos x="89" y="1359"/>
                </a:cxn>
                <a:cxn ang="0">
                  <a:pos x="110" y="1405"/>
                </a:cxn>
                <a:cxn ang="0">
                  <a:pos x="140" y="1444"/>
                </a:cxn>
                <a:cxn ang="0">
                  <a:pos x="178" y="1474"/>
                </a:cxn>
                <a:cxn ang="0">
                  <a:pos x="224" y="1494"/>
                </a:cxn>
                <a:cxn ang="0">
                  <a:pos x="274" y="1504"/>
                </a:cxn>
                <a:cxn ang="0">
                  <a:pos x="1300" y="1501"/>
                </a:cxn>
                <a:cxn ang="0">
                  <a:pos x="1349" y="1488"/>
                </a:cxn>
                <a:cxn ang="0">
                  <a:pos x="1392" y="1464"/>
                </a:cxn>
                <a:cxn ang="0">
                  <a:pos x="1428" y="1431"/>
                </a:cxn>
                <a:cxn ang="0">
                  <a:pos x="1455" y="1389"/>
                </a:cxn>
                <a:cxn ang="0">
                  <a:pos x="1471" y="1342"/>
                </a:cxn>
                <a:cxn ang="0">
                  <a:pos x="1475" y="284"/>
                </a:cxn>
                <a:cxn ang="0">
                  <a:pos x="1469" y="233"/>
                </a:cxn>
                <a:cxn ang="0">
                  <a:pos x="1451" y="186"/>
                </a:cxn>
                <a:cxn ang="0">
                  <a:pos x="1422" y="147"/>
                </a:cxn>
                <a:cxn ang="0">
                  <a:pos x="1385" y="114"/>
                </a:cxn>
                <a:cxn ang="0">
                  <a:pos x="1341" y="92"/>
                </a:cxn>
                <a:cxn ang="0">
                  <a:pos x="1291" y="80"/>
                </a:cxn>
                <a:cxn ang="0">
                  <a:pos x="266" y="80"/>
                </a:cxn>
                <a:cxn ang="0">
                  <a:pos x="216" y="91"/>
                </a:cxn>
                <a:cxn ang="0">
                  <a:pos x="172" y="113"/>
                </a:cxn>
                <a:cxn ang="0">
                  <a:pos x="134" y="145"/>
                </a:cxn>
                <a:cxn ang="0">
                  <a:pos x="105" y="184"/>
                </a:cxn>
                <a:cxn ang="0">
                  <a:pos x="87" y="231"/>
                </a:cxn>
                <a:cxn ang="0">
                  <a:pos x="80" y="282"/>
                </a:cxn>
              </a:cxnLst>
              <a:rect l="0" t="0" r="r" b="b"/>
              <a:pathLst>
                <a:path w="1555" h="1583">
                  <a:moveTo>
                    <a:pt x="0" y="282"/>
                  </a:moveTo>
                  <a:lnTo>
                    <a:pt x="0" y="269"/>
                  </a:lnTo>
                  <a:lnTo>
                    <a:pt x="2" y="255"/>
                  </a:lnTo>
                  <a:lnTo>
                    <a:pt x="4" y="240"/>
                  </a:lnTo>
                  <a:lnTo>
                    <a:pt x="5" y="227"/>
                  </a:lnTo>
                  <a:lnTo>
                    <a:pt x="9" y="213"/>
                  </a:lnTo>
                  <a:lnTo>
                    <a:pt x="12" y="200"/>
                  </a:lnTo>
                  <a:lnTo>
                    <a:pt x="18" y="186"/>
                  </a:lnTo>
                  <a:lnTo>
                    <a:pt x="22" y="173"/>
                  </a:lnTo>
                  <a:lnTo>
                    <a:pt x="28" y="160"/>
                  </a:lnTo>
                  <a:lnTo>
                    <a:pt x="34" y="148"/>
                  </a:lnTo>
                  <a:lnTo>
                    <a:pt x="41" y="137"/>
                  </a:lnTo>
                  <a:lnTo>
                    <a:pt x="49" y="125"/>
                  </a:lnTo>
                  <a:lnTo>
                    <a:pt x="57" y="114"/>
                  </a:lnTo>
                  <a:lnTo>
                    <a:pt x="64" y="104"/>
                  </a:lnTo>
                  <a:lnTo>
                    <a:pt x="74" y="93"/>
                  </a:lnTo>
                  <a:lnTo>
                    <a:pt x="84" y="83"/>
                  </a:lnTo>
                  <a:lnTo>
                    <a:pt x="93" y="74"/>
                  </a:lnTo>
                  <a:lnTo>
                    <a:pt x="104" y="65"/>
                  </a:lnTo>
                  <a:lnTo>
                    <a:pt x="114" y="56"/>
                  </a:lnTo>
                  <a:lnTo>
                    <a:pt x="125" y="49"/>
                  </a:lnTo>
                  <a:lnTo>
                    <a:pt x="137" y="41"/>
                  </a:lnTo>
                  <a:lnTo>
                    <a:pt x="149" y="34"/>
                  </a:lnTo>
                  <a:lnTo>
                    <a:pt x="161" y="28"/>
                  </a:lnTo>
                  <a:lnTo>
                    <a:pt x="174" y="22"/>
                  </a:lnTo>
                  <a:lnTo>
                    <a:pt x="187" y="17"/>
                  </a:lnTo>
                  <a:lnTo>
                    <a:pt x="200" y="12"/>
                  </a:lnTo>
                  <a:lnTo>
                    <a:pt x="214" y="9"/>
                  </a:lnTo>
                  <a:lnTo>
                    <a:pt x="228" y="6"/>
                  </a:lnTo>
                  <a:lnTo>
                    <a:pt x="242" y="3"/>
                  </a:lnTo>
                  <a:lnTo>
                    <a:pt x="255" y="1"/>
                  </a:lnTo>
                  <a:lnTo>
                    <a:pt x="270" y="0"/>
                  </a:lnTo>
                  <a:lnTo>
                    <a:pt x="285" y="0"/>
                  </a:lnTo>
                  <a:lnTo>
                    <a:pt x="1270" y="0"/>
                  </a:lnTo>
                  <a:lnTo>
                    <a:pt x="1283" y="0"/>
                  </a:lnTo>
                  <a:lnTo>
                    <a:pt x="1297" y="1"/>
                  </a:lnTo>
                  <a:lnTo>
                    <a:pt x="1312" y="3"/>
                  </a:lnTo>
                  <a:lnTo>
                    <a:pt x="1326" y="5"/>
                  </a:lnTo>
                  <a:lnTo>
                    <a:pt x="1340" y="8"/>
                  </a:lnTo>
                  <a:lnTo>
                    <a:pt x="1353" y="12"/>
                  </a:lnTo>
                  <a:lnTo>
                    <a:pt x="1367" y="17"/>
                  </a:lnTo>
                  <a:lnTo>
                    <a:pt x="1380" y="21"/>
                  </a:lnTo>
                  <a:lnTo>
                    <a:pt x="1393" y="27"/>
                  </a:lnTo>
                  <a:lnTo>
                    <a:pt x="1405" y="33"/>
                  </a:lnTo>
                  <a:lnTo>
                    <a:pt x="1416" y="40"/>
                  </a:lnTo>
                  <a:lnTo>
                    <a:pt x="1429" y="48"/>
                  </a:lnTo>
                  <a:lnTo>
                    <a:pt x="1440" y="55"/>
                  </a:lnTo>
                  <a:lnTo>
                    <a:pt x="1450" y="63"/>
                  </a:lnTo>
                  <a:lnTo>
                    <a:pt x="1461" y="73"/>
                  </a:lnTo>
                  <a:lnTo>
                    <a:pt x="1471" y="82"/>
                  </a:lnTo>
                  <a:lnTo>
                    <a:pt x="1481" y="92"/>
                  </a:lnTo>
                  <a:lnTo>
                    <a:pt x="1489" y="102"/>
                  </a:lnTo>
                  <a:lnTo>
                    <a:pt x="1498" y="112"/>
                  </a:lnTo>
                  <a:lnTo>
                    <a:pt x="1506" y="123"/>
                  </a:lnTo>
                  <a:lnTo>
                    <a:pt x="1514" y="135"/>
                  </a:lnTo>
                  <a:lnTo>
                    <a:pt x="1520" y="147"/>
                  </a:lnTo>
                  <a:lnTo>
                    <a:pt x="1527" y="159"/>
                  </a:lnTo>
                  <a:lnTo>
                    <a:pt x="1533" y="172"/>
                  </a:lnTo>
                  <a:lnTo>
                    <a:pt x="1538" y="184"/>
                  </a:lnTo>
                  <a:lnTo>
                    <a:pt x="1542" y="197"/>
                  </a:lnTo>
                  <a:lnTo>
                    <a:pt x="1546" y="211"/>
                  </a:lnTo>
                  <a:lnTo>
                    <a:pt x="1549" y="225"/>
                  </a:lnTo>
                  <a:lnTo>
                    <a:pt x="1552" y="239"/>
                  </a:lnTo>
                  <a:lnTo>
                    <a:pt x="1553" y="252"/>
                  </a:lnTo>
                  <a:lnTo>
                    <a:pt x="1554" y="267"/>
                  </a:lnTo>
                  <a:lnTo>
                    <a:pt x="1555" y="282"/>
                  </a:lnTo>
                  <a:lnTo>
                    <a:pt x="1555" y="1300"/>
                  </a:lnTo>
                  <a:lnTo>
                    <a:pt x="1555" y="1313"/>
                  </a:lnTo>
                  <a:lnTo>
                    <a:pt x="1553" y="1328"/>
                  </a:lnTo>
                  <a:lnTo>
                    <a:pt x="1552" y="1342"/>
                  </a:lnTo>
                  <a:lnTo>
                    <a:pt x="1550" y="1356"/>
                  </a:lnTo>
                  <a:lnTo>
                    <a:pt x="1547" y="1370"/>
                  </a:lnTo>
                  <a:lnTo>
                    <a:pt x="1542" y="1383"/>
                  </a:lnTo>
                  <a:lnTo>
                    <a:pt x="1538" y="1396"/>
                  </a:lnTo>
                  <a:lnTo>
                    <a:pt x="1534" y="1409"/>
                  </a:lnTo>
                  <a:lnTo>
                    <a:pt x="1527" y="1422"/>
                  </a:lnTo>
                  <a:lnTo>
                    <a:pt x="1521" y="1434"/>
                  </a:lnTo>
                  <a:lnTo>
                    <a:pt x="1514" y="1445"/>
                  </a:lnTo>
                  <a:lnTo>
                    <a:pt x="1507" y="1457"/>
                  </a:lnTo>
                  <a:lnTo>
                    <a:pt x="1499" y="1469"/>
                  </a:lnTo>
                  <a:lnTo>
                    <a:pt x="1490" y="1479"/>
                  </a:lnTo>
                  <a:lnTo>
                    <a:pt x="1481" y="1489"/>
                  </a:lnTo>
                  <a:lnTo>
                    <a:pt x="1472" y="1500"/>
                  </a:lnTo>
                  <a:lnTo>
                    <a:pt x="1462" y="1509"/>
                  </a:lnTo>
                  <a:lnTo>
                    <a:pt x="1452" y="1518"/>
                  </a:lnTo>
                  <a:lnTo>
                    <a:pt x="1442" y="1526"/>
                  </a:lnTo>
                  <a:lnTo>
                    <a:pt x="1430" y="1534"/>
                  </a:lnTo>
                  <a:lnTo>
                    <a:pt x="1418" y="1542"/>
                  </a:lnTo>
                  <a:lnTo>
                    <a:pt x="1407" y="1549"/>
                  </a:lnTo>
                  <a:lnTo>
                    <a:pt x="1394" y="1555"/>
                  </a:lnTo>
                  <a:lnTo>
                    <a:pt x="1382" y="1561"/>
                  </a:lnTo>
                  <a:lnTo>
                    <a:pt x="1369" y="1566"/>
                  </a:lnTo>
                  <a:lnTo>
                    <a:pt x="1356" y="1570"/>
                  </a:lnTo>
                  <a:lnTo>
                    <a:pt x="1342" y="1573"/>
                  </a:lnTo>
                  <a:lnTo>
                    <a:pt x="1328" y="1577"/>
                  </a:lnTo>
                  <a:lnTo>
                    <a:pt x="1314" y="1579"/>
                  </a:lnTo>
                  <a:lnTo>
                    <a:pt x="1300" y="1581"/>
                  </a:lnTo>
                  <a:lnTo>
                    <a:pt x="1285" y="1582"/>
                  </a:lnTo>
                  <a:lnTo>
                    <a:pt x="1271" y="1583"/>
                  </a:lnTo>
                  <a:lnTo>
                    <a:pt x="286" y="1583"/>
                  </a:lnTo>
                  <a:lnTo>
                    <a:pt x="273" y="1583"/>
                  </a:lnTo>
                  <a:lnTo>
                    <a:pt x="258" y="1581"/>
                  </a:lnTo>
                  <a:lnTo>
                    <a:pt x="243" y="1579"/>
                  </a:lnTo>
                  <a:lnTo>
                    <a:pt x="229" y="1577"/>
                  </a:lnTo>
                  <a:lnTo>
                    <a:pt x="215" y="1574"/>
                  </a:lnTo>
                  <a:lnTo>
                    <a:pt x="202" y="1570"/>
                  </a:lnTo>
                  <a:lnTo>
                    <a:pt x="189" y="1566"/>
                  </a:lnTo>
                  <a:lnTo>
                    <a:pt x="176" y="1561"/>
                  </a:lnTo>
                  <a:lnTo>
                    <a:pt x="163" y="1555"/>
                  </a:lnTo>
                  <a:lnTo>
                    <a:pt x="150" y="1549"/>
                  </a:lnTo>
                  <a:lnTo>
                    <a:pt x="139" y="1543"/>
                  </a:lnTo>
                  <a:lnTo>
                    <a:pt x="127" y="1535"/>
                  </a:lnTo>
                  <a:lnTo>
                    <a:pt x="116" y="1527"/>
                  </a:lnTo>
                  <a:lnTo>
                    <a:pt x="105" y="1518"/>
                  </a:lnTo>
                  <a:lnTo>
                    <a:pt x="95" y="1510"/>
                  </a:lnTo>
                  <a:lnTo>
                    <a:pt x="84" y="1500"/>
                  </a:lnTo>
                  <a:lnTo>
                    <a:pt x="75" y="1491"/>
                  </a:lnTo>
                  <a:lnTo>
                    <a:pt x="66" y="1481"/>
                  </a:lnTo>
                  <a:lnTo>
                    <a:pt x="58" y="1469"/>
                  </a:lnTo>
                  <a:lnTo>
                    <a:pt x="50" y="1459"/>
                  </a:lnTo>
                  <a:lnTo>
                    <a:pt x="42" y="1447"/>
                  </a:lnTo>
                  <a:lnTo>
                    <a:pt x="35" y="1436"/>
                  </a:lnTo>
                  <a:lnTo>
                    <a:pt x="29" y="1423"/>
                  </a:lnTo>
                  <a:lnTo>
                    <a:pt x="23" y="1411"/>
                  </a:lnTo>
                  <a:lnTo>
                    <a:pt x="18" y="1398"/>
                  </a:lnTo>
                  <a:lnTo>
                    <a:pt x="13" y="1385"/>
                  </a:lnTo>
                  <a:lnTo>
                    <a:pt x="10" y="1371"/>
                  </a:lnTo>
                  <a:lnTo>
                    <a:pt x="6" y="1358"/>
                  </a:lnTo>
                  <a:lnTo>
                    <a:pt x="4" y="1344"/>
                  </a:lnTo>
                  <a:lnTo>
                    <a:pt x="2" y="1330"/>
                  </a:lnTo>
                  <a:lnTo>
                    <a:pt x="0" y="1316"/>
                  </a:lnTo>
                  <a:lnTo>
                    <a:pt x="0" y="1301"/>
                  </a:lnTo>
                  <a:lnTo>
                    <a:pt x="0" y="282"/>
                  </a:lnTo>
                  <a:close/>
                  <a:moveTo>
                    <a:pt x="80" y="1298"/>
                  </a:moveTo>
                  <a:lnTo>
                    <a:pt x="80" y="1310"/>
                  </a:lnTo>
                  <a:lnTo>
                    <a:pt x="81" y="1320"/>
                  </a:lnTo>
                  <a:lnTo>
                    <a:pt x="83" y="1330"/>
                  </a:lnTo>
                  <a:lnTo>
                    <a:pt x="84" y="1340"/>
                  </a:lnTo>
                  <a:lnTo>
                    <a:pt x="86" y="1350"/>
                  </a:lnTo>
                  <a:lnTo>
                    <a:pt x="89" y="1359"/>
                  </a:lnTo>
                  <a:lnTo>
                    <a:pt x="92" y="1369"/>
                  </a:lnTo>
                  <a:lnTo>
                    <a:pt x="96" y="1378"/>
                  </a:lnTo>
                  <a:lnTo>
                    <a:pt x="100" y="1388"/>
                  </a:lnTo>
                  <a:lnTo>
                    <a:pt x="104" y="1396"/>
                  </a:lnTo>
                  <a:lnTo>
                    <a:pt x="110" y="1405"/>
                  </a:lnTo>
                  <a:lnTo>
                    <a:pt x="115" y="1413"/>
                  </a:lnTo>
                  <a:lnTo>
                    <a:pt x="121" y="1421"/>
                  </a:lnTo>
                  <a:lnTo>
                    <a:pt x="126" y="1429"/>
                  </a:lnTo>
                  <a:lnTo>
                    <a:pt x="133" y="1436"/>
                  </a:lnTo>
                  <a:lnTo>
                    <a:pt x="140" y="1444"/>
                  </a:lnTo>
                  <a:lnTo>
                    <a:pt x="147" y="1451"/>
                  </a:lnTo>
                  <a:lnTo>
                    <a:pt x="155" y="1457"/>
                  </a:lnTo>
                  <a:lnTo>
                    <a:pt x="162" y="1463"/>
                  </a:lnTo>
                  <a:lnTo>
                    <a:pt x="170" y="1469"/>
                  </a:lnTo>
                  <a:lnTo>
                    <a:pt x="178" y="1474"/>
                  </a:lnTo>
                  <a:lnTo>
                    <a:pt x="187" y="1479"/>
                  </a:lnTo>
                  <a:lnTo>
                    <a:pt x="196" y="1483"/>
                  </a:lnTo>
                  <a:lnTo>
                    <a:pt x="205" y="1488"/>
                  </a:lnTo>
                  <a:lnTo>
                    <a:pt x="215" y="1491"/>
                  </a:lnTo>
                  <a:lnTo>
                    <a:pt x="224" y="1494"/>
                  </a:lnTo>
                  <a:lnTo>
                    <a:pt x="234" y="1497"/>
                  </a:lnTo>
                  <a:lnTo>
                    <a:pt x="243" y="1500"/>
                  </a:lnTo>
                  <a:lnTo>
                    <a:pt x="254" y="1501"/>
                  </a:lnTo>
                  <a:lnTo>
                    <a:pt x="264" y="1503"/>
                  </a:lnTo>
                  <a:lnTo>
                    <a:pt x="274" y="1504"/>
                  </a:lnTo>
                  <a:lnTo>
                    <a:pt x="286" y="1504"/>
                  </a:lnTo>
                  <a:lnTo>
                    <a:pt x="1268" y="1504"/>
                  </a:lnTo>
                  <a:lnTo>
                    <a:pt x="1279" y="1504"/>
                  </a:lnTo>
                  <a:lnTo>
                    <a:pt x="1290" y="1503"/>
                  </a:lnTo>
                  <a:lnTo>
                    <a:pt x="1300" y="1501"/>
                  </a:lnTo>
                  <a:lnTo>
                    <a:pt x="1310" y="1500"/>
                  </a:lnTo>
                  <a:lnTo>
                    <a:pt x="1320" y="1498"/>
                  </a:lnTo>
                  <a:lnTo>
                    <a:pt x="1330" y="1495"/>
                  </a:lnTo>
                  <a:lnTo>
                    <a:pt x="1339" y="1492"/>
                  </a:lnTo>
                  <a:lnTo>
                    <a:pt x="1349" y="1488"/>
                  </a:lnTo>
                  <a:lnTo>
                    <a:pt x="1358" y="1484"/>
                  </a:lnTo>
                  <a:lnTo>
                    <a:pt x="1367" y="1480"/>
                  </a:lnTo>
                  <a:lnTo>
                    <a:pt x="1376" y="1475"/>
                  </a:lnTo>
                  <a:lnTo>
                    <a:pt x="1383" y="1469"/>
                  </a:lnTo>
                  <a:lnTo>
                    <a:pt x="1392" y="1464"/>
                  </a:lnTo>
                  <a:lnTo>
                    <a:pt x="1400" y="1458"/>
                  </a:lnTo>
                  <a:lnTo>
                    <a:pt x="1407" y="1451"/>
                  </a:lnTo>
                  <a:lnTo>
                    <a:pt x="1415" y="1445"/>
                  </a:lnTo>
                  <a:lnTo>
                    <a:pt x="1422" y="1438"/>
                  </a:lnTo>
                  <a:lnTo>
                    <a:pt x="1428" y="1431"/>
                  </a:lnTo>
                  <a:lnTo>
                    <a:pt x="1434" y="1422"/>
                  </a:lnTo>
                  <a:lnTo>
                    <a:pt x="1440" y="1414"/>
                  </a:lnTo>
                  <a:lnTo>
                    <a:pt x="1445" y="1407"/>
                  </a:lnTo>
                  <a:lnTo>
                    <a:pt x="1450" y="1398"/>
                  </a:lnTo>
                  <a:lnTo>
                    <a:pt x="1455" y="1389"/>
                  </a:lnTo>
                  <a:lnTo>
                    <a:pt x="1459" y="1380"/>
                  </a:lnTo>
                  <a:lnTo>
                    <a:pt x="1462" y="1371"/>
                  </a:lnTo>
                  <a:lnTo>
                    <a:pt x="1466" y="1361"/>
                  </a:lnTo>
                  <a:lnTo>
                    <a:pt x="1468" y="1352"/>
                  </a:lnTo>
                  <a:lnTo>
                    <a:pt x="1471" y="1342"/>
                  </a:lnTo>
                  <a:lnTo>
                    <a:pt x="1473" y="1332"/>
                  </a:lnTo>
                  <a:lnTo>
                    <a:pt x="1475" y="1322"/>
                  </a:lnTo>
                  <a:lnTo>
                    <a:pt x="1475" y="1311"/>
                  </a:lnTo>
                  <a:lnTo>
                    <a:pt x="1475" y="1300"/>
                  </a:lnTo>
                  <a:lnTo>
                    <a:pt x="1475" y="284"/>
                  </a:lnTo>
                  <a:lnTo>
                    <a:pt x="1475" y="273"/>
                  </a:lnTo>
                  <a:lnTo>
                    <a:pt x="1475" y="263"/>
                  </a:lnTo>
                  <a:lnTo>
                    <a:pt x="1473" y="252"/>
                  </a:lnTo>
                  <a:lnTo>
                    <a:pt x="1471" y="243"/>
                  </a:lnTo>
                  <a:lnTo>
                    <a:pt x="1469" y="233"/>
                  </a:lnTo>
                  <a:lnTo>
                    <a:pt x="1467" y="223"/>
                  </a:lnTo>
                  <a:lnTo>
                    <a:pt x="1463" y="214"/>
                  </a:lnTo>
                  <a:lnTo>
                    <a:pt x="1460" y="204"/>
                  </a:lnTo>
                  <a:lnTo>
                    <a:pt x="1455" y="195"/>
                  </a:lnTo>
                  <a:lnTo>
                    <a:pt x="1451" y="186"/>
                  </a:lnTo>
                  <a:lnTo>
                    <a:pt x="1446" y="178"/>
                  </a:lnTo>
                  <a:lnTo>
                    <a:pt x="1441" y="169"/>
                  </a:lnTo>
                  <a:lnTo>
                    <a:pt x="1435" y="161"/>
                  </a:lnTo>
                  <a:lnTo>
                    <a:pt x="1429" y="153"/>
                  </a:lnTo>
                  <a:lnTo>
                    <a:pt x="1422" y="147"/>
                  </a:lnTo>
                  <a:lnTo>
                    <a:pt x="1416" y="139"/>
                  </a:lnTo>
                  <a:lnTo>
                    <a:pt x="1409" y="132"/>
                  </a:lnTo>
                  <a:lnTo>
                    <a:pt x="1402" y="126"/>
                  </a:lnTo>
                  <a:lnTo>
                    <a:pt x="1393" y="120"/>
                  </a:lnTo>
                  <a:lnTo>
                    <a:pt x="1385" y="114"/>
                  </a:lnTo>
                  <a:lnTo>
                    <a:pt x="1377" y="109"/>
                  </a:lnTo>
                  <a:lnTo>
                    <a:pt x="1369" y="104"/>
                  </a:lnTo>
                  <a:lnTo>
                    <a:pt x="1359" y="99"/>
                  </a:lnTo>
                  <a:lnTo>
                    <a:pt x="1350" y="95"/>
                  </a:lnTo>
                  <a:lnTo>
                    <a:pt x="1341" y="92"/>
                  </a:lnTo>
                  <a:lnTo>
                    <a:pt x="1331" y="88"/>
                  </a:lnTo>
                  <a:lnTo>
                    <a:pt x="1322" y="86"/>
                  </a:lnTo>
                  <a:lnTo>
                    <a:pt x="1312" y="83"/>
                  </a:lnTo>
                  <a:lnTo>
                    <a:pt x="1302" y="81"/>
                  </a:lnTo>
                  <a:lnTo>
                    <a:pt x="1291" y="80"/>
                  </a:lnTo>
                  <a:lnTo>
                    <a:pt x="1281" y="79"/>
                  </a:lnTo>
                  <a:lnTo>
                    <a:pt x="1270" y="79"/>
                  </a:lnTo>
                  <a:lnTo>
                    <a:pt x="287" y="79"/>
                  </a:lnTo>
                  <a:lnTo>
                    <a:pt x="276" y="79"/>
                  </a:lnTo>
                  <a:lnTo>
                    <a:pt x="266" y="80"/>
                  </a:lnTo>
                  <a:lnTo>
                    <a:pt x="255" y="80"/>
                  </a:lnTo>
                  <a:lnTo>
                    <a:pt x="246" y="83"/>
                  </a:lnTo>
                  <a:lnTo>
                    <a:pt x="235" y="85"/>
                  </a:lnTo>
                  <a:lnTo>
                    <a:pt x="226" y="87"/>
                  </a:lnTo>
                  <a:lnTo>
                    <a:pt x="216" y="91"/>
                  </a:lnTo>
                  <a:lnTo>
                    <a:pt x="207" y="94"/>
                  </a:lnTo>
                  <a:lnTo>
                    <a:pt x="197" y="98"/>
                  </a:lnTo>
                  <a:lnTo>
                    <a:pt x="189" y="103"/>
                  </a:lnTo>
                  <a:lnTo>
                    <a:pt x="180" y="108"/>
                  </a:lnTo>
                  <a:lnTo>
                    <a:pt x="172" y="113"/>
                  </a:lnTo>
                  <a:lnTo>
                    <a:pt x="163" y="118"/>
                  </a:lnTo>
                  <a:lnTo>
                    <a:pt x="156" y="124"/>
                  </a:lnTo>
                  <a:lnTo>
                    <a:pt x="149" y="131"/>
                  </a:lnTo>
                  <a:lnTo>
                    <a:pt x="141" y="138"/>
                  </a:lnTo>
                  <a:lnTo>
                    <a:pt x="134" y="145"/>
                  </a:lnTo>
                  <a:lnTo>
                    <a:pt x="128" y="152"/>
                  </a:lnTo>
                  <a:lnTo>
                    <a:pt x="122" y="159"/>
                  </a:lnTo>
                  <a:lnTo>
                    <a:pt x="116" y="168"/>
                  </a:lnTo>
                  <a:lnTo>
                    <a:pt x="110" y="176"/>
                  </a:lnTo>
                  <a:lnTo>
                    <a:pt x="105" y="184"/>
                  </a:lnTo>
                  <a:lnTo>
                    <a:pt x="101" y="193"/>
                  </a:lnTo>
                  <a:lnTo>
                    <a:pt x="97" y="202"/>
                  </a:lnTo>
                  <a:lnTo>
                    <a:pt x="93" y="212"/>
                  </a:lnTo>
                  <a:lnTo>
                    <a:pt x="90" y="221"/>
                  </a:lnTo>
                  <a:lnTo>
                    <a:pt x="87" y="231"/>
                  </a:lnTo>
                  <a:lnTo>
                    <a:pt x="84" y="240"/>
                  </a:lnTo>
                  <a:lnTo>
                    <a:pt x="83" y="251"/>
                  </a:lnTo>
                  <a:lnTo>
                    <a:pt x="81" y="261"/>
                  </a:lnTo>
                  <a:lnTo>
                    <a:pt x="80" y="271"/>
                  </a:lnTo>
                  <a:lnTo>
                    <a:pt x="80" y="282"/>
                  </a:lnTo>
                  <a:lnTo>
                    <a:pt x="80" y="1298"/>
                  </a:lnTo>
                  <a:close/>
                </a:path>
              </a:pathLst>
            </a:custGeom>
            <a:solidFill>
              <a:schemeClr val="bg1"/>
            </a:solidFill>
            <a:ln w="1" cap="flat">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6" name="Rectangle 175"/>
            <p:cNvSpPr>
              <a:spLocks noChangeArrowheads="1"/>
            </p:cNvSpPr>
            <p:nvPr/>
          </p:nvSpPr>
          <p:spPr bwMode="auto">
            <a:xfrm>
              <a:off x="1068080" y="1753049"/>
              <a:ext cx="329442" cy="32005"/>
            </a:xfrm>
            <a:prstGeom prst="rect">
              <a:avLst/>
            </a:prstGeom>
            <a:solidFill>
              <a:schemeClr val="bg1"/>
            </a:solidFill>
            <a:ln w="1" cap="flat">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7" name="Rectangle 176"/>
            <p:cNvSpPr>
              <a:spLocks noChangeArrowheads="1"/>
            </p:cNvSpPr>
            <p:nvPr/>
          </p:nvSpPr>
          <p:spPr bwMode="auto">
            <a:xfrm>
              <a:off x="1674475" y="1221760"/>
              <a:ext cx="32432" cy="238973"/>
            </a:xfrm>
            <a:prstGeom prst="rect">
              <a:avLst/>
            </a:prstGeom>
            <a:solidFill>
              <a:schemeClr val="bg1"/>
            </a:solidFill>
            <a:ln w="1" cap="flat">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8" name="Rectangle 177"/>
            <p:cNvSpPr>
              <a:spLocks noChangeArrowheads="1"/>
            </p:cNvSpPr>
            <p:nvPr/>
          </p:nvSpPr>
          <p:spPr bwMode="auto">
            <a:xfrm>
              <a:off x="1674475" y="2076516"/>
              <a:ext cx="32005" cy="269698"/>
            </a:xfrm>
            <a:prstGeom prst="rect">
              <a:avLst/>
            </a:prstGeom>
            <a:solidFill>
              <a:schemeClr val="bg1"/>
            </a:solidFill>
            <a:ln w="1" cap="flat">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9" name="Rectangle 178"/>
            <p:cNvSpPr>
              <a:spLocks noChangeArrowheads="1"/>
            </p:cNvSpPr>
            <p:nvPr/>
          </p:nvSpPr>
          <p:spPr bwMode="auto">
            <a:xfrm>
              <a:off x="1991114" y="1749208"/>
              <a:ext cx="302557" cy="32432"/>
            </a:xfrm>
            <a:prstGeom prst="rect">
              <a:avLst/>
            </a:prstGeom>
            <a:solidFill>
              <a:schemeClr val="bg1"/>
            </a:solidFill>
            <a:ln w="1" cap="flat">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0" name="Freeform 179"/>
            <p:cNvSpPr>
              <a:spLocks noEditPoints="1"/>
            </p:cNvSpPr>
            <p:nvPr/>
          </p:nvSpPr>
          <p:spPr bwMode="auto">
            <a:xfrm>
              <a:off x="1385146" y="2339387"/>
              <a:ext cx="627305" cy="638400"/>
            </a:xfrm>
            <a:custGeom>
              <a:avLst/>
              <a:gdLst/>
              <a:ahLst/>
              <a:cxnLst>
                <a:cxn ang="0">
                  <a:pos x="5" y="227"/>
                </a:cxn>
                <a:cxn ang="0">
                  <a:pos x="28" y="161"/>
                </a:cxn>
                <a:cxn ang="0">
                  <a:pos x="64" y="104"/>
                </a:cxn>
                <a:cxn ang="0">
                  <a:pos x="113" y="57"/>
                </a:cxn>
                <a:cxn ang="0">
                  <a:pos x="173" y="22"/>
                </a:cxn>
                <a:cxn ang="0">
                  <a:pos x="241" y="3"/>
                </a:cxn>
                <a:cxn ang="0">
                  <a:pos x="1282" y="0"/>
                </a:cxn>
                <a:cxn ang="0">
                  <a:pos x="1353" y="12"/>
                </a:cxn>
                <a:cxn ang="0">
                  <a:pos x="1416" y="40"/>
                </a:cxn>
                <a:cxn ang="0">
                  <a:pos x="1471" y="82"/>
                </a:cxn>
                <a:cxn ang="0">
                  <a:pos x="1513" y="136"/>
                </a:cxn>
                <a:cxn ang="0">
                  <a:pos x="1542" y="198"/>
                </a:cxn>
                <a:cxn ang="0">
                  <a:pos x="1554" y="267"/>
                </a:cxn>
                <a:cxn ang="0">
                  <a:pos x="1551" y="1342"/>
                </a:cxn>
                <a:cxn ang="0">
                  <a:pos x="1533" y="1410"/>
                </a:cxn>
                <a:cxn ang="0">
                  <a:pos x="1498" y="1469"/>
                </a:cxn>
                <a:cxn ang="0">
                  <a:pos x="1451" y="1518"/>
                </a:cxn>
                <a:cxn ang="0">
                  <a:pos x="1393" y="1555"/>
                </a:cxn>
                <a:cxn ang="0">
                  <a:pos x="1327" y="1577"/>
                </a:cxn>
                <a:cxn ang="0">
                  <a:pos x="285" y="1583"/>
                </a:cxn>
                <a:cxn ang="0">
                  <a:pos x="215" y="1575"/>
                </a:cxn>
                <a:cxn ang="0">
                  <a:pos x="150" y="1550"/>
                </a:cxn>
                <a:cxn ang="0">
                  <a:pos x="94" y="1510"/>
                </a:cxn>
                <a:cxn ang="0">
                  <a:pos x="49" y="1459"/>
                </a:cxn>
                <a:cxn ang="0">
                  <a:pos x="17" y="1398"/>
                </a:cxn>
                <a:cxn ang="0">
                  <a:pos x="2" y="1330"/>
                </a:cxn>
                <a:cxn ang="0">
                  <a:pos x="80" y="1310"/>
                </a:cxn>
                <a:cxn ang="0">
                  <a:pos x="88" y="1360"/>
                </a:cxn>
                <a:cxn ang="0">
                  <a:pos x="109" y="1405"/>
                </a:cxn>
                <a:cxn ang="0">
                  <a:pos x="140" y="1444"/>
                </a:cxn>
                <a:cxn ang="0">
                  <a:pos x="178" y="1474"/>
                </a:cxn>
                <a:cxn ang="0">
                  <a:pos x="224" y="1495"/>
                </a:cxn>
                <a:cxn ang="0">
                  <a:pos x="274" y="1504"/>
                </a:cxn>
                <a:cxn ang="0">
                  <a:pos x="1300" y="1502"/>
                </a:cxn>
                <a:cxn ang="0">
                  <a:pos x="1348" y="1489"/>
                </a:cxn>
                <a:cxn ang="0">
                  <a:pos x="1392" y="1465"/>
                </a:cxn>
                <a:cxn ang="0">
                  <a:pos x="1427" y="1431"/>
                </a:cxn>
                <a:cxn ang="0">
                  <a:pos x="1454" y="1389"/>
                </a:cxn>
                <a:cxn ang="0">
                  <a:pos x="1471" y="1342"/>
                </a:cxn>
                <a:cxn ang="0">
                  <a:pos x="1475" y="284"/>
                </a:cxn>
                <a:cxn ang="0">
                  <a:pos x="1469" y="233"/>
                </a:cxn>
                <a:cxn ang="0">
                  <a:pos x="1451" y="186"/>
                </a:cxn>
                <a:cxn ang="0">
                  <a:pos x="1422" y="147"/>
                </a:cxn>
                <a:cxn ang="0">
                  <a:pos x="1385" y="114"/>
                </a:cxn>
                <a:cxn ang="0">
                  <a:pos x="1340" y="92"/>
                </a:cxn>
                <a:cxn ang="0">
                  <a:pos x="1291" y="80"/>
                </a:cxn>
                <a:cxn ang="0">
                  <a:pos x="265" y="80"/>
                </a:cxn>
                <a:cxn ang="0">
                  <a:pos x="216" y="91"/>
                </a:cxn>
                <a:cxn ang="0">
                  <a:pos x="172" y="113"/>
                </a:cxn>
                <a:cxn ang="0">
                  <a:pos x="133" y="145"/>
                </a:cxn>
                <a:cxn ang="0">
                  <a:pos x="105" y="185"/>
                </a:cxn>
                <a:cxn ang="0">
                  <a:pos x="87" y="231"/>
                </a:cxn>
                <a:cxn ang="0">
                  <a:pos x="80" y="283"/>
                </a:cxn>
              </a:cxnLst>
              <a:rect l="0" t="0" r="r" b="b"/>
              <a:pathLst>
                <a:path w="1555" h="1583">
                  <a:moveTo>
                    <a:pt x="0" y="283"/>
                  </a:moveTo>
                  <a:lnTo>
                    <a:pt x="0" y="270"/>
                  </a:lnTo>
                  <a:lnTo>
                    <a:pt x="2" y="255"/>
                  </a:lnTo>
                  <a:lnTo>
                    <a:pt x="3" y="241"/>
                  </a:lnTo>
                  <a:lnTo>
                    <a:pt x="5" y="227"/>
                  </a:lnTo>
                  <a:lnTo>
                    <a:pt x="8" y="213"/>
                  </a:lnTo>
                  <a:lnTo>
                    <a:pt x="12" y="200"/>
                  </a:lnTo>
                  <a:lnTo>
                    <a:pt x="17" y="186"/>
                  </a:lnTo>
                  <a:lnTo>
                    <a:pt x="21" y="173"/>
                  </a:lnTo>
                  <a:lnTo>
                    <a:pt x="28" y="161"/>
                  </a:lnTo>
                  <a:lnTo>
                    <a:pt x="34" y="149"/>
                  </a:lnTo>
                  <a:lnTo>
                    <a:pt x="41" y="137"/>
                  </a:lnTo>
                  <a:lnTo>
                    <a:pt x="48" y="125"/>
                  </a:lnTo>
                  <a:lnTo>
                    <a:pt x="56" y="114"/>
                  </a:lnTo>
                  <a:lnTo>
                    <a:pt x="64" y="104"/>
                  </a:lnTo>
                  <a:lnTo>
                    <a:pt x="74" y="94"/>
                  </a:lnTo>
                  <a:lnTo>
                    <a:pt x="83" y="83"/>
                  </a:lnTo>
                  <a:lnTo>
                    <a:pt x="93" y="74"/>
                  </a:lnTo>
                  <a:lnTo>
                    <a:pt x="103" y="65"/>
                  </a:lnTo>
                  <a:lnTo>
                    <a:pt x="113" y="57"/>
                  </a:lnTo>
                  <a:lnTo>
                    <a:pt x="125" y="49"/>
                  </a:lnTo>
                  <a:lnTo>
                    <a:pt x="137" y="41"/>
                  </a:lnTo>
                  <a:lnTo>
                    <a:pt x="148" y="34"/>
                  </a:lnTo>
                  <a:lnTo>
                    <a:pt x="160" y="28"/>
                  </a:lnTo>
                  <a:lnTo>
                    <a:pt x="173" y="22"/>
                  </a:lnTo>
                  <a:lnTo>
                    <a:pt x="186" y="17"/>
                  </a:lnTo>
                  <a:lnTo>
                    <a:pt x="199" y="13"/>
                  </a:lnTo>
                  <a:lnTo>
                    <a:pt x="213" y="9"/>
                  </a:lnTo>
                  <a:lnTo>
                    <a:pt x="227" y="6"/>
                  </a:lnTo>
                  <a:lnTo>
                    <a:pt x="241" y="3"/>
                  </a:lnTo>
                  <a:lnTo>
                    <a:pt x="255" y="2"/>
                  </a:lnTo>
                  <a:lnTo>
                    <a:pt x="270" y="0"/>
                  </a:lnTo>
                  <a:lnTo>
                    <a:pt x="284" y="0"/>
                  </a:lnTo>
                  <a:lnTo>
                    <a:pt x="1269" y="0"/>
                  </a:lnTo>
                  <a:lnTo>
                    <a:pt x="1282" y="0"/>
                  </a:lnTo>
                  <a:lnTo>
                    <a:pt x="1297" y="2"/>
                  </a:lnTo>
                  <a:lnTo>
                    <a:pt x="1312" y="3"/>
                  </a:lnTo>
                  <a:lnTo>
                    <a:pt x="1326" y="5"/>
                  </a:lnTo>
                  <a:lnTo>
                    <a:pt x="1340" y="8"/>
                  </a:lnTo>
                  <a:lnTo>
                    <a:pt x="1353" y="12"/>
                  </a:lnTo>
                  <a:lnTo>
                    <a:pt x="1366" y="17"/>
                  </a:lnTo>
                  <a:lnTo>
                    <a:pt x="1379" y="21"/>
                  </a:lnTo>
                  <a:lnTo>
                    <a:pt x="1392" y="27"/>
                  </a:lnTo>
                  <a:lnTo>
                    <a:pt x="1405" y="33"/>
                  </a:lnTo>
                  <a:lnTo>
                    <a:pt x="1416" y="40"/>
                  </a:lnTo>
                  <a:lnTo>
                    <a:pt x="1428" y="48"/>
                  </a:lnTo>
                  <a:lnTo>
                    <a:pt x="1439" y="56"/>
                  </a:lnTo>
                  <a:lnTo>
                    <a:pt x="1450" y="63"/>
                  </a:lnTo>
                  <a:lnTo>
                    <a:pt x="1460" y="73"/>
                  </a:lnTo>
                  <a:lnTo>
                    <a:pt x="1471" y="82"/>
                  </a:lnTo>
                  <a:lnTo>
                    <a:pt x="1480" y="92"/>
                  </a:lnTo>
                  <a:lnTo>
                    <a:pt x="1489" y="102"/>
                  </a:lnTo>
                  <a:lnTo>
                    <a:pt x="1497" y="112"/>
                  </a:lnTo>
                  <a:lnTo>
                    <a:pt x="1505" y="124"/>
                  </a:lnTo>
                  <a:lnTo>
                    <a:pt x="1513" y="136"/>
                  </a:lnTo>
                  <a:lnTo>
                    <a:pt x="1520" y="147"/>
                  </a:lnTo>
                  <a:lnTo>
                    <a:pt x="1526" y="159"/>
                  </a:lnTo>
                  <a:lnTo>
                    <a:pt x="1532" y="172"/>
                  </a:lnTo>
                  <a:lnTo>
                    <a:pt x="1537" y="185"/>
                  </a:lnTo>
                  <a:lnTo>
                    <a:pt x="1542" y="198"/>
                  </a:lnTo>
                  <a:lnTo>
                    <a:pt x="1545" y="211"/>
                  </a:lnTo>
                  <a:lnTo>
                    <a:pt x="1549" y="225"/>
                  </a:lnTo>
                  <a:lnTo>
                    <a:pt x="1551" y="239"/>
                  </a:lnTo>
                  <a:lnTo>
                    <a:pt x="1553" y="253"/>
                  </a:lnTo>
                  <a:lnTo>
                    <a:pt x="1554" y="267"/>
                  </a:lnTo>
                  <a:lnTo>
                    <a:pt x="1555" y="282"/>
                  </a:lnTo>
                  <a:lnTo>
                    <a:pt x="1555" y="1300"/>
                  </a:lnTo>
                  <a:lnTo>
                    <a:pt x="1555" y="1313"/>
                  </a:lnTo>
                  <a:lnTo>
                    <a:pt x="1553" y="1328"/>
                  </a:lnTo>
                  <a:lnTo>
                    <a:pt x="1551" y="1342"/>
                  </a:lnTo>
                  <a:lnTo>
                    <a:pt x="1550" y="1356"/>
                  </a:lnTo>
                  <a:lnTo>
                    <a:pt x="1546" y="1370"/>
                  </a:lnTo>
                  <a:lnTo>
                    <a:pt x="1542" y="1383"/>
                  </a:lnTo>
                  <a:lnTo>
                    <a:pt x="1537" y="1397"/>
                  </a:lnTo>
                  <a:lnTo>
                    <a:pt x="1533" y="1410"/>
                  </a:lnTo>
                  <a:lnTo>
                    <a:pt x="1527" y="1422"/>
                  </a:lnTo>
                  <a:lnTo>
                    <a:pt x="1521" y="1434"/>
                  </a:lnTo>
                  <a:lnTo>
                    <a:pt x="1514" y="1446"/>
                  </a:lnTo>
                  <a:lnTo>
                    <a:pt x="1506" y="1458"/>
                  </a:lnTo>
                  <a:lnTo>
                    <a:pt x="1498" y="1469"/>
                  </a:lnTo>
                  <a:lnTo>
                    <a:pt x="1490" y="1479"/>
                  </a:lnTo>
                  <a:lnTo>
                    <a:pt x="1481" y="1489"/>
                  </a:lnTo>
                  <a:lnTo>
                    <a:pt x="1471" y="1500"/>
                  </a:lnTo>
                  <a:lnTo>
                    <a:pt x="1462" y="1509"/>
                  </a:lnTo>
                  <a:lnTo>
                    <a:pt x="1451" y="1518"/>
                  </a:lnTo>
                  <a:lnTo>
                    <a:pt x="1441" y="1526"/>
                  </a:lnTo>
                  <a:lnTo>
                    <a:pt x="1430" y="1534"/>
                  </a:lnTo>
                  <a:lnTo>
                    <a:pt x="1418" y="1542"/>
                  </a:lnTo>
                  <a:lnTo>
                    <a:pt x="1406" y="1549"/>
                  </a:lnTo>
                  <a:lnTo>
                    <a:pt x="1393" y="1555"/>
                  </a:lnTo>
                  <a:lnTo>
                    <a:pt x="1381" y="1561"/>
                  </a:lnTo>
                  <a:lnTo>
                    <a:pt x="1368" y="1566"/>
                  </a:lnTo>
                  <a:lnTo>
                    <a:pt x="1355" y="1570"/>
                  </a:lnTo>
                  <a:lnTo>
                    <a:pt x="1341" y="1574"/>
                  </a:lnTo>
                  <a:lnTo>
                    <a:pt x="1327" y="1577"/>
                  </a:lnTo>
                  <a:lnTo>
                    <a:pt x="1313" y="1580"/>
                  </a:lnTo>
                  <a:lnTo>
                    <a:pt x="1300" y="1581"/>
                  </a:lnTo>
                  <a:lnTo>
                    <a:pt x="1285" y="1582"/>
                  </a:lnTo>
                  <a:lnTo>
                    <a:pt x="1270" y="1583"/>
                  </a:lnTo>
                  <a:lnTo>
                    <a:pt x="285" y="1583"/>
                  </a:lnTo>
                  <a:lnTo>
                    <a:pt x="272" y="1583"/>
                  </a:lnTo>
                  <a:lnTo>
                    <a:pt x="258" y="1581"/>
                  </a:lnTo>
                  <a:lnTo>
                    <a:pt x="243" y="1580"/>
                  </a:lnTo>
                  <a:lnTo>
                    <a:pt x="229" y="1577"/>
                  </a:lnTo>
                  <a:lnTo>
                    <a:pt x="215" y="1575"/>
                  </a:lnTo>
                  <a:lnTo>
                    <a:pt x="202" y="1570"/>
                  </a:lnTo>
                  <a:lnTo>
                    <a:pt x="188" y="1566"/>
                  </a:lnTo>
                  <a:lnTo>
                    <a:pt x="175" y="1562"/>
                  </a:lnTo>
                  <a:lnTo>
                    <a:pt x="162" y="1556"/>
                  </a:lnTo>
                  <a:lnTo>
                    <a:pt x="150" y="1550"/>
                  </a:lnTo>
                  <a:lnTo>
                    <a:pt x="139" y="1543"/>
                  </a:lnTo>
                  <a:lnTo>
                    <a:pt x="126" y="1535"/>
                  </a:lnTo>
                  <a:lnTo>
                    <a:pt x="115" y="1527"/>
                  </a:lnTo>
                  <a:lnTo>
                    <a:pt x="105" y="1519"/>
                  </a:lnTo>
                  <a:lnTo>
                    <a:pt x="94" y="1510"/>
                  </a:lnTo>
                  <a:lnTo>
                    <a:pt x="84" y="1501"/>
                  </a:lnTo>
                  <a:lnTo>
                    <a:pt x="74" y="1491"/>
                  </a:lnTo>
                  <a:lnTo>
                    <a:pt x="66" y="1481"/>
                  </a:lnTo>
                  <a:lnTo>
                    <a:pt x="57" y="1470"/>
                  </a:lnTo>
                  <a:lnTo>
                    <a:pt x="49" y="1459"/>
                  </a:lnTo>
                  <a:lnTo>
                    <a:pt x="41" y="1447"/>
                  </a:lnTo>
                  <a:lnTo>
                    <a:pt x="35" y="1436"/>
                  </a:lnTo>
                  <a:lnTo>
                    <a:pt x="28" y="1423"/>
                  </a:lnTo>
                  <a:lnTo>
                    <a:pt x="22" y="1411"/>
                  </a:lnTo>
                  <a:lnTo>
                    <a:pt x="17" y="1398"/>
                  </a:lnTo>
                  <a:lnTo>
                    <a:pt x="13" y="1385"/>
                  </a:lnTo>
                  <a:lnTo>
                    <a:pt x="9" y="1372"/>
                  </a:lnTo>
                  <a:lnTo>
                    <a:pt x="6" y="1358"/>
                  </a:lnTo>
                  <a:lnTo>
                    <a:pt x="3" y="1344"/>
                  </a:lnTo>
                  <a:lnTo>
                    <a:pt x="2" y="1330"/>
                  </a:lnTo>
                  <a:lnTo>
                    <a:pt x="0" y="1316"/>
                  </a:lnTo>
                  <a:lnTo>
                    <a:pt x="0" y="1301"/>
                  </a:lnTo>
                  <a:lnTo>
                    <a:pt x="0" y="283"/>
                  </a:lnTo>
                  <a:close/>
                  <a:moveTo>
                    <a:pt x="80" y="1299"/>
                  </a:moveTo>
                  <a:lnTo>
                    <a:pt x="80" y="1310"/>
                  </a:lnTo>
                  <a:lnTo>
                    <a:pt x="80" y="1320"/>
                  </a:lnTo>
                  <a:lnTo>
                    <a:pt x="82" y="1330"/>
                  </a:lnTo>
                  <a:lnTo>
                    <a:pt x="84" y="1340"/>
                  </a:lnTo>
                  <a:lnTo>
                    <a:pt x="86" y="1350"/>
                  </a:lnTo>
                  <a:lnTo>
                    <a:pt x="88" y="1360"/>
                  </a:lnTo>
                  <a:lnTo>
                    <a:pt x="92" y="1369"/>
                  </a:lnTo>
                  <a:lnTo>
                    <a:pt x="95" y="1379"/>
                  </a:lnTo>
                  <a:lnTo>
                    <a:pt x="100" y="1388"/>
                  </a:lnTo>
                  <a:lnTo>
                    <a:pt x="104" y="1397"/>
                  </a:lnTo>
                  <a:lnTo>
                    <a:pt x="109" y="1405"/>
                  </a:lnTo>
                  <a:lnTo>
                    <a:pt x="114" y="1413"/>
                  </a:lnTo>
                  <a:lnTo>
                    <a:pt x="120" y="1422"/>
                  </a:lnTo>
                  <a:lnTo>
                    <a:pt x="126" y="1429"/>
                  </a:lnTo>
                  <a:lnTo>
                    <a:pt x="133" y="1436"/>
                  </a:lnTo>
                  <a:lnTo>
                    <a:pt x="140" y="1444"/>
                  </a:lnTo>
                  <a:lnTo>
                    <a:pt x="146" y="1451"/>
                  </a:lnTo>
                  <a:lnTo>
                    <a:pt x="154" y="1457"/>
                  </a:lnTo>
                  <a:lnTo>
                    <a:pt x="161" y="1463"/>
                  </a:lnTo>
                  <a:lnTo>
                    <a:pt x="170" y="1469"/>
                  </a:lnTo>
                  <a:lnTo>
                    <a:pt x="178" y="1474"/>
                  </a:lnTo>
                  <a:lnTo>
                    <a:pt x="186" y="1479"/>
                  </a:lnTo>
                  <a:lnTo>
                    <a:pt x="195" y="1483"/>
                  </a:lnTo>
                  <a:lnTo>
                    <a:pt x="205" y="1488"/>
                  </a:lnTo>
                  <a:lnTo>
                    <a:pt x="214" y="1491"/>
                  </a:lnTo>
                  <a:lnTo>
                    <a:pt x="224" y="1495"/>
                  </a:lnTo>
                  <a:lnTo>
                    <a:pt x="233" y="1497"/>
                  </a:lnTo>
                  <a:lnTo>
                    <a:pt x="243" y="1500"/>
                  </a:lnTo>
                  <a:lnTo>
                    <a:pt x="253" y="1502"/>
                  </a:lnTo>
                  <a:lnTo>
                    <a:pt x="264" y="1503"/>
                  </a:lnTo>
                  <a:lnTo>
                    <a:pt x="274" y="1504"/>
                  </a:lnTo>
                  <a:lnTo>
                    <a:pt x="285" y="1504"/>
                  </a:lnTo>
                  <a:lnTo>
                    <a:pt x="1268" y="1504"/>
                  </a:lnTo>
                  <a:lnTo>
                    <a:pt x="1279" y="1504"/>
                  </a:lnTo>
                  <a:lnTo>
                    <a:pt x="1289" y="1503"/>
                  </a:lnTo>
                  <a:lnTo>
                    <a:pt x="1300" y="1502"/>
                  </a:lnTo>
                  <a:lnTo>
                    <a:pt x="1309" y="1500"/>
                  </a:lnTo>
                  <a:lnTo>
                    <a:pt x="1320" y="1498"/>
                  </a:lnTo>
                  <a:lnTo>
                    <a:pt x="1329" y="1495"/>
                  </a:lnTo>
                  <a:lnTo>
                    <a:pt x="1339" y="1492"/>
                  </a:lnTo>
                  <a:lnTo>
                    <a:pt x="1348" y="1489"/>
                  </a:lnTo>
                  <a:lnTo>
                    <a:pt x="1358" y="1484"/>
                  </a:lnTo>
                  <a:lnTo>
                    <a:pt x="1366" y="1480"/>
                  </a:lnTo>
                  <a:lnTo>
                    <a:pt x="1375" y="1475"/>
                  </a:lnTo>
                  <a:lnTo>
                    <a:pt x="1383" y="1470"/>
                  </a:lnTo>
                  <a:lnTo>
                    <a:pt x="1392" y="1465"/>
                  </a:lnTo>
                  <a:lnTo>
                    <a:pt x="1399" y="1459"/>
                  </a:lnTo>
                  <a:lnTo>
                    <a:pt x="1406" y="1452"/>
                  </a:lnTo>
                  <a:lnTo>
                    <a:pt x="1414" y="1445"/>
                  </a:lnTo>
                  <a:lnTo>
                    <a:pt x="1421" y="1438"/>
                  </a:lnTo>
                  <a:lnTo>
                    <a:pt x="1427" y="1431"/>
                  </a:lnTo>
                  <a:lnTo>
                    <a:pt x="1433" y="1422"/>
                  </a:lnTo>
                  <a:lnTo>
                    <a:pt x="1439" y="1415"/>
                  </a:lnTo>
                  <a:lnTo>
                    <a:pt x="1445" y="1407"/>
                  </a:lnTo>
                  <a:lnTo>
                    <a:pt x="1450" y="1398"/>
                  </a:lnTo>
                  <a:lnTo>
                    <a:pt x="1454" y="1389"/>
                  </a:lnTo>
                  <a:lnTo>
                    <a:pt x="1458" y="1380"/>
                  </a:lnTo>
                  <a:lnTo>
                    <a:pt x="1462" y="1371"/>
                  </a:lnTo>
                  <a:lnTo>
                    <a:pt x="1465" y="1361"/>
                  </a:lnTo>
                  <a:lnTo>
                    <a:pt x="1468" y="1352"/>
                  </a:lnTo>
                  <a:lnTo>
                    <a:pt x="1471" y="1342"/>
                  </a:lnTo>
                  <a:lnTo>
                    <a:pt x="1472" y="1332"/>
                  </a:lnTo>
                  <a:lnTo>
                    <a:pt x="1474" y="1322"/>
                  </a:lnTo>
                  <a:lnTo>
                    <a:pt x="1475" y="1312"/>
                  </a:lnTo>
                  <a:lnTo>
                    <a:pt x="1475" y="1300"/>
                  </a:lnTo>
                  <a:lnTo>
                    <a:pt x="1475" y="284"/>
                  </a:lnTo>
                  <a:lnTo>
                    <a:pt x="1475" y="273"/>
                  </a:lnTo>
                  <a:lnTo>
                    <a:pt x="1474" y="263"/>
                  </a:lnTo>
                  <a:lnTo>
                    <a:pt x="1472" y="253"/>
                  </a:lnTo>
                  <a:lnTo>
                    <a:pt x="1471" y="243"/>
                  </a:lnTo>
                  <a:lnTo>
                    <a:pt x="1469" y="233"/>
                  </a:lnTo>
                  <a:lnTo>
                    <a:pt x="1466" y="223"/>
                  </a:lnTo>
                  <a:lnTo>
                    <a:pt x="1463" y="214"/>
                  </a:lnTo>
                  <a:lnTo>
                    <a:pt x="1459" y="204"/>
                  </a:lnTo>
                  <a:lnTo>
                    <a:pt x="1455" y="195"/>
                  </a:lnTo>
                  <a:lnTo>
                    <a:pt x="1451" y="186"/>
                  </a:lnTo>
                  <a:lnTo>
                    <a:pt x="1445" y="178"/>
                  </a:lnTo>
                  <a:lnTo>
                    <a:pt x="1440" y="169"/>
                  </a:lnTo>
                  <a:lnTo>
                    <a:pt x="1435" y="161"/>
                  </a:lnTo>
                  <a:lnTo>
                    <a:pt x="1428" y="154"/>
                  </a:lnTo>
                  <a:lnTo>
                    <a:pt x="1422" y="147"/>
                  </a:lnTo>
                  <a:lnTo>
                    <a:pt x="1415" y="139"/>
                  </a:lnTo>
                  <a:lnTo>
                    <a:pt x="1408" y="132"/>
                  </a:lnTo>
                  <a:lnTo>
                    <a:pt x="1401" y="126"/>
                  </a:lnTo>
                  <a:lnTo>
                    <a:pt x="1392" y="120"/>
                  </a:lnTo>
                  <a:lnTo>
                    <a:pt x="1385" y="114"/>
                  </a:lnTo>
                  <a:lnTo>
                    <a:pt x="1377" y="109"/>
                  </a:lnTo>
                  <a:lnTo>
                    <a:pt x="1368" y="104"/>
                  </a:lnTo>
                  <a:lnTo>
                    <a:pt x="1359" y="100"/>
                  </a:lnTo>
                  <a:lnTo>
                    <a:pt x="1350" y="95"/>
                  </a:lnTo>
                  <a:lnTo>
                    <a:pt x="1340" y="92"/>
                  </a:lnTo>
                  <a:lnTo>
                    <a:pt x="1331" y="88"/>
                  </a:lnTo>
                  <a:lnTo>
                    <a:pt x="1321" y="86"/>
                  </a:lnTo>
                  <a:lnTo>
                    <a:pt x="1312" y="83"/>
                  </a:lnTo>
                  <a:lnTo>
                    <a:pt x="1301" y="81"/>
                  </a:lnTo>
                  <a:lnTo>
                    <a:pt x="1291" y="80"/>
                  </a:lnTo>
                  <a:lnTo>
                    <a:pt x="1281" y="79"/>
                  </a:lnTo>
                  <a:lnTo>
                    <a:pt x="1269" y="79"/>
                  </a:lnTo>
                  <a:lnTo>
                    <a:pt x="287" y="79"/>
                  </a:lnTo>
                  <a:lnTo>
                    <a:pt x="276" y="79"/>
                  </a:lnTo>
                  <a:lnTo>
                    <a:pt x="265" y="80"/>
                  </a:lnTo>
                  <a:lnTo>
                    <a:pt x="255" y="81"/>
                  </a:lnTo>
                  <a:lnTo>
                    <a:pt x="245" y="83"/>
                  </a:lnTo>
                  <a:lnTo>
                    <a:pt x="235" y="85"/>
                  </a:lnTo>
                  <a:lnTo>
                    <a:pt x="225" y="88"/>
                  </a:lnTo>
                  <a:lnTo>
                    <a:pt x="216" y="91"/>
                  </a:lnTo>
                  <a:lnTo>
                    <a:pt x="206" y="94"/>
                  </a:lnTo>
                  <a:lnTo>
                    <a:pt x="197" y="99"/>
                  </a:lnTo>
                  <a:lnTo>
                    <a:pt x="188" y="103"/>
                  </a:lnTo>
                  <a:lnTo>
                    <a:pt x="179" y="108"/>
                  </a:lnTo>
                  <a:lnTo>
                    <a:pt x="172" y="113"/>
                  </a:lnTo>
                  <a:lnTo>
                    <a:pt x="163" y="118"/>
                  </a:lnTo>
                  <a:lnTo>
                    <a:pt x="155" y="124"/>
                  </a:lnTo>
                  <a:lnTo>
                    <a:pt x="148" y="131"/>
                  </a:lnTo>
                  <a:lnTo>
                    <a:pt x="140" y="138"/>
                  </a:lnTo>
                  <a:lnTo>
                    <a:pt x="133" y="145"/>
                  </a:lnTo>
                  <a:lnTo>
                    <a:pt x="127" y="152"/>
                  </a:lnTo>
                  <a:lnTo>
                    <a:pt x="121" y="160"/>
                  </a:lnTo>
                  <a:lnTo>
                    <a:pt x="115" y="168"/>
                  </a:lnTo>
                  <a:lnTo>
                    <a:pt x="110" y="176"/>
                  </a:lnTo>
                  <a:lnTo>
                    <a:pt x="105" y="185"/>
                  </a:lnTo>
                  <a:lnTo>
                    <a:pt x="100" y="193"/>
                  </a:lnTo>
                  <a:lnTo>
                    <a:pt x="96" y="203"/>
                  </a:lnTo>
                  <a:lnTo>
                    <a:pt x="93" y="212"/>
                  </a:lnTo>
                  <a:lnTo>
                    <a:pt x="89" y="222"/>
                  </a:lnTo>
                  <a:lnTo>
                    <a:pt x="87" y="231"/>
                  </a:lnTo>
                  <a:lnTo>
                    <a:pt x="84" y="241"/>
                  </a:lnTo>
                  <a:lnTo>
                    <a:pt x="82" y="251"/>
                  </a:lnTo>
                  <a:lnTo>
                    <a:pt x="80" y="261"/>
                  </a:lnTo>
                  <a:lnTo>
                    <a:pt x="80" y="271"/>
                  </a:lnTo>
                  <a:lnTo>
                    <a:pt x="80" y="283"/>
                  </a:lnTo>
                  <a:lnTo>
                    <a:pt x="80" y="1299"/>
                  </a:lnTo>
                  <a:close/>
                </a:path>
              </a:pathLst>
            </a:custGeom>
            <a:solidFill>
              <a:schemeClr val="bg1"/>
            </a:solidFill>
            <a:ln w="1" cap="flat">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1" name="Rectangle 180"/>
            <p:cNvSpPr>
              <a:spLocks noChangeArrowheads="1"/>
            </p:cNvSpPr>
            <p:nvPr/>
          </p:nvSpPr>
          <p:spPr bwMode="auto">
            <a:xfrm>
              <a:off x="1066800" y="2648771"/>
              <a:ext cx="329868" cy="32432"/>
            </a:xfrm>
            <a:prstGeom prst="rect">
              <a:avLst/>
            </a:prstGeom>
            <a:solidFill>
              <a:schemeClr val="bg1"/>
            </a:solidFill>
            <a:ln w="1" cap="flat">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2" name="Rectangle 181"/>
            <p:cNvSpPr>
              <a:spLocks noChangeArrowheads="1"/>
            </p:cNvSpPr>
            <p:nvPr/>
          </p:nvSpPr>
          <p:spPr bwMode="auto">
            <a:xfrm>
              <a:off x="1673194" y="2972665"/>
              <a:ext cx="32432" cy="238547"/>
            </a:xfrm>
            <a:prstGeom prst="rect">
              <a:avLst/>
            </a:prstGeom>
            <a:solidFill>
              <a:schemeClr val="bg1"/>
            </a:solidFill>
            <a:ln w="1" cap="flat">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3" name="Rectangle 182"/>
            <p:cNvSpPr>
              <a:spLocks noChangeArrowheads="1"/>
            </p:cNvSpPr>
            <p:nvPr/>
          </p:nvSpPr>
          <p:spPr bwMode="auto">
            <a:xfrm>
              <a:off x="1990261" y="2645784"/>
              <a:ext cx="329868" cy="31579"/>
            </a:xfrm>
            <a:prstGeom prst="rect">
              <a:avLst/>
            </a:prstGeom>
            <a:solidFill>
              <a:schemeClr val="bg1"/>
            </a:solidFill>
            <a:ln w="1" cap="flat">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4" name="Freeform 183"/>
            <p:cNvSpPr>
              <a:spLocks noEditPoints="1"/>
            </p:cNvSpPr>
            <p:nvPr/>
          </p:nvSpPr>
          <p:spPr bwMode="auto">
            <a:xfrm>
              <a:off x="2288977" y="1440250"/>
              <a:ext cx="627305" cy="638827"/>
            </a:xfrm>
            <a:custGeom>
              <a:avLst/>
              <a:gdLst/>
              <a:ahLst/>
              <a:cxnLst>
                <a:cxn ang="0">
                  <a:pos x="5" y="227"/>
                </a:cxn>
                <a:cxn ang="0">
                  <a:pos x="27" y="161"/>
                </a:cxn>
                <a:cxn ang="0">
                  <a:pos x="64" y="104"/>
                </a:cxn>
                <a:cxn ang="0">
                  <a:pos x="113" y="57"/>
                </a:cxn>
                <a:cxn ang="0">
                  <a:pos x="173" y="23"/>
                </a:cxn>
                <a:cxn ang="0">
                  <a:pos x="241" y="4"/>
                </a:cxn>
                <a:cxn ang="0">
                  <a:pos x="1282" y="0"/>
                </a:cxn>
                <a:cxn ang="0">
                  <a:pos x="1352" y="12"/>
                </a:cxn>
                <a:cxn ang="0">
                  <a:pos x="1416" y="41"/>
                </a:cxn>
                <a:cxn ang="0">
                  <a:pos x="1470" y="83"/>
                </a:cxn>
                <a:cxn ang="0">
                  <a:pos x="1513" y="136"/>
                </a:cxn>
                <a:cxn ang="0">
                  <a:pos x="1541" y="198"/>
                </a:cxn>
                <a:cxn ang="0">
                  <a:pos x="1554" y="268"/>
                </a:cxn>
                <a:cxn ang="0">
                  <a:pos x="1551" y="1343"/>
                </a:cxn>
                <a:cxn ang="0">
                  <a:pos x="1533" y="1410"/>
                </a:cxn>
                <a:cxn ang="0">
                  <a:pos x="1498" y="1469"/>
                </a:cxn>
                <a:cxn ang="0">
                  <a:pos x="1451" y="1518"/>
                </a:cxn>
                <a:cxn ang="0">
                  <a:pos x="1393" y="1555"/>
                </a:cxn>
                <a:cxn ang="0">
                  <a:pos x="1327" y="1578"/>
                </a:cxn>
                <a:cxn ang="0">
                  <a:pos x="285" y="1584"/>
                </a:cxn>
                <a:cxn ang="0">
                  <a:pos x="215" y="1575"/>
                </a:cxn>
                <a:cxn ang="0">
                  <a:pos x="150" y="1550"/>
                </a:cxn>
                <a:cxn ang="0">
                  <a:pos x="94" y="1511"/>
                </a:cxn>
                <a:cxn ang="0">
                  <a:pos x="49" y="1460"/>
                </a:cxn>
                <a:cxn ang="0">
                  <a:pos x="17" y="1399"/>
                </a:cxn>
                <a:cxn ang="0">
                  <a:pos x="1" y="1331"/>
                </a:cxn>
                <a:cxn ang="0">
                  <a:pos x="79" y="1310"/>
                </a:cxn>
                <a:cxn ang="0">
                  <a:pos x="88" y="1360"/>
                </a:cxn>
                <a:cxn ang="0">
                  <a:pos x="109" y="1406"/>
                </a:cxn>
                <a:cxn ang="0">
                  <a:pos x="139" y="1444"/>
                </a:cxn>
                <a:cxn ang="0">
                  <a:pos x="177" y="1474"/>
                </a:cxn>
                <a:cxn ang="0">
                  <a:pos x="223" y="1495"/>
                </a:cxn>
                <a:cxn ang="0">
                  <a:pos x="274" y="1505"/>
                </a:cxn>
                <a:cxn ang="0">
                  <a:pos x="1299" y="1502"/>
                </a:cxn>
                <a:cxn ang="0">
                  <a:pos x="1348" y="1489"/>
                </a:cxn>
                <a:cxn ang="0">
                  <a:pos x="1391" y="1465"/>
                </a:cxn>
                <a:cxn ang="0">
                  <a:pos x="1427" y="1431"/>
                </a:cxn>
                <a:cxn ang="0">
                  <a:pos x="1454" y="1389"/>
                </a:cxn>
                <a:cxn ang="0">
                  <a:pos x="1470" y="1343"/>
                </a:cxn>
                <a:cxn ang="0">
                  <a:pos x="1475" y="285"/>
                </a:cxn>
                <a:cxn ang="0">
                  <a:pos x="1469" y="233"/>
                </a:cxn>
                <a:cxn ang="0">
                  <a:pos x="1450" y="187"/>
                </a:cxn>
                <a:cxn ang="0">
                  <a:pos x="1422" y="147"/>
                </a:cxn>
                <a:cxn ang="0">
                  <a:pos x="1384" y="115"/>
                </a:cxn>
                <a:cxn ang="0">
                  <a:pos x="1340" y="92"/>
                </a:cxn>
                <a:cxn ang="0">
                  <a:pos x="1291" y="80"/>
                </a:cxn>
                <a:cxn ang="0">
                  <a:pos x="265" y="80"/>
                </a:cxn>
                <a:cxn ang="0">
                  <a:pos x="216" y="91"/>
                </a:cxn>
                <a:cxn ang="0">
                  <a:pos x="171" y="114"/>
                </a:cxn>
                <a:cxn ang="0">
                  <a:pos x="133" y="146"/>
                </a:cxn>
                <a:cxn ang="0">
                  <a:pos x="105" y="185"/>
                </a:cxn>
                <a:cxn ang="0">
                  <a:pos x="86" y="232"/>
                </a:cxn>
                <a:cxn ang="0">
                  <a:pos x="79" y="283"/>
                </a:cxn>
              </a:cxnLst>
              <a:rect l="0" t="0" r="r" b="b"/>
              <a:pathLst>
                <a:path w="1555" h="1584">
                  <a:moveTo>
                    <a:pt x="0" y="283"/>
                  </a:moveTo>
                  <a:lnTo>
                    <a:pt x="0" y="270"/>
                  </a:lnTo>
                  <a:lnTo>
                    <a:pt x="1" y="256"/>
                  </a:lnTo>
                  <a:lnTo>
                    <a:pt x="3" y="241"/>
                  </a:lnTo>
                  <a:lnTo>
                    <a:pt x="5" y="227"/>
                  </a:lnTo>
                  <a:lnTo>
                    <a:pt x="8" y="213"/>
                  </a:lnTo>
                  <a:lnTo>
                    <a:pt x="12" y="201"/>
                  </a:lnTo>
                  <a:lnTo>
                    <a:pt x="17" y="187"/>
                  </a:lnTo>
                  <a:lnTo>
                    <a:pt x="21" y="174"/>
                  </a:lnTo>
                  <a:lnTo>
                    <a:pt x="27" y="161"/>
                  </a:lnTo>
                  <a:lnTo>
                    <a:pt x="33" y="149"/>
                  </a:lnTo>
                  <a:lnTo>
                    <a:pt x="40" y="138"/>
                  </a:lnTo>
                  <a:lnTo>
                    <a:pt x="48" y="126"/>
                  </a:lnTo>
                  <a:lnTo>
                    <a:pt x="56" y="115"/>
                  </a:lnTo>
                  <a:lnTo>
                    <a:pt x="64" y="104"/>
                  </a:lnTo>
                  <a:lnTo>
                    <a:pt x="73" y="94"/>
                  </a:lnTo>
                  <a:lnTo>
                    <a:pt x="83" y="84"/>
                  </a:lnTo>
                  <a:lnTo>
                    <a:pt x="92" y="74"/>
                  </a:lnTo>
                  <a:lnTo>
                    <a:pt x="103" y="66"/>
                  </a:lnTo>
                  <a:lnTo>
                    <a:pt x="113" y="57"/>
                  </a:lnTo>
                  <a:lnTo>
                    <a:pt x="125" y="49"/>
                  </a:lnTo>
                  <a:lnTo>
                    <a:pt x="137" y="42"/>
                  </a:lnTo>
                  <a:lnTo>
                    <a:pt x="148" y="35"/>
                  </a:lnTo>
                  <a:lnTo>
                    <a:pt x="160" y="29"/>
                  </a:lnTo>
                  <a:lnTo>
                    <a:pt x="173" y="23"/>
                  </a:lnTo>
                  <a:lnTo>
                    <a:pt x="186" y="17"/>
                  </a:lnTo>
                  <a:lnTo>
                    <a:pt x="199" y="13"/>
                  </a:lnTo>
                  <a:lnTo>
                    <a:pt x="213" y="10"/>
                  </a:lnTo>
                  <a:lnTo>
                    <a:pt x="227" y="6"/>
                  </a:lnTo>
                  <a:lnTo>
                    <a:pt x="241" y="4"/>
                  </a:lnTo>
                  <a:lnTo>
                    <a:pt x="255" y="2"/>
                  </a:lnTo>
                  <a:lnTo>
                    <a:pt x="269" y="0"/>
                  </a:lnTo>
                  <a:lnTo>
                    <a:pt x="284" y="0"/>
                  </a:lnTo>
                  <a:lnTo>
                    <a:pt x="1269" y="0"/>
                  </a:lnTo>
                  <a:lnTo>
                    <a:pt x="1282" y="0"/>
                  </a:lnTo>
                  <a:lnTo>
                    <a:pt x="1297" y="2"/>
                  </a:lnTo>
                  <a:lnTo>
                    <a:pt x="1312" y="4"/>
                  </a:lnTo>
                  <a:lnTo>
                    <a:pt x="1325" y="5"/>
                  </a:lnTo>
                  <a:lnTo>
                    <a:pt x="1339" y="9"/>
                  </a:lnTo>
                  <a:lnTo>
                    <a:pt x="1352" y="12"/>
                  </a:lnTo>
                  <a:lnTo>
                    <a:pt x="1366" y="17"/>
                  </a:lnTo>
                  <a:lnTo>
                    <a:pt x="1379" y="22"/>
                  </a:lnTo>
                  <a:lnTo>
                    <a:pt x="1392" y="28"/>
                  </a:lnTo>
                  <a:lnTo>
                    <a:pt x="1404" y="34"/>
                  </a:lnTo>
                  <a:lnTo>
                    <a:pt x="1416" y="41"/>
                  </a:lnTo>
                  <a:lnTo>
                    <a:pt x="1428" y="48"/>
                  </a:lnTo>
                  <a:lnTo>
                    <a:pt x="1439" y="56"/>
                  </a:lnTo>
                  <a:lnTo>
                    <a:pt x="1450" y="64"/>
                  </a:lnTo>
                  <a:lnTo>
                    <a:pt x="1460" y="73"/>
                  </a:lnTo>
                  <a:lnTo>
                    <a:pt x="1470" y="83"/>
                  </a:lnTo>
                  <a:lnTo>
                    <a:pt x="1480" y="92"/>
                  </a:lnTo>
                  <a:lnTo>
                    <a:pt x="1489" y="103"/>
                  </a:lnTo>
                  <a:lnTo>
                    <a:pt x="1497" y="113"/>
                  </a:lnTo>
                  <a:lnTo>
                    <a:pt x="1505" y="124"/>
                  </a:lnTo>
                  <a:lnTo>
                    <a:pt x="1513" y="136"/>
                  </a:lnTo>
                  <a:lnTo>
                    <a:pt x="1520" y="147"/>
                  </a:lnTo>
                  <a:lnTo>
                    <a:pt x="1526" y="159"/>
                  </a:lnTo>
                  <a:lnTo>
                    <a:pt x="1532" y="172"/>
                  </a:lnTo>
                  <a:lnTo>
                    <a:pt x="1537" y="185"/>
                  </a:lnTo>
                  <a:lnTo>
                    <a:pt x="1541" y="198"/>
                  </a:lnTo>
                  <a:lnTo>
                    <a:pt x="1545" y="212"/>
                  </a:lnTo>
                  <a:lnTo>
                    <a:pt x="1548" y="226"/>
                  </a:lnTo>
                  <a:lnTo>
                    <a:pt x="1551" y="239"/>
                  </a:lnTo>
                  <a:lnTo>
                    <a:pt x="1553" y="253"/>
                  </a:lnTo>
                  <a:lnTo>
                    <a:pt x="1554" y="268"/>
                  </a:lnTo>
                  <a:lnTo>
                    <a:pt x="1555" y="282"/>
                  </a:lnTo>
                  <a:lnTo>
                    <a:pt x="1555" y="1301"/>
                  </a:lnTo>
                  <a:lnTo>
                    <a:pt x="1555" y="1314"/>
                  </a:lnTo>
                  <a:lnTo>
                    <a:pt x="1553" y="1328"/>
                  </a:lnTo>
                  <a:lnTo>
                    <a:pt x="1551" y="1343"/>
                  </a:lnTo>
                  <a:lnTo>
                    <a:pt x="1549" y="1357"/>
                  </a:lnTo>
                  <a:lnTo>
                    <a:pt x="1546" y="1370"/>
                  </a:lnTo>
                  <a:lnTo>
                    <a:pt x="1541" y="1383"/>
                  </a:lnTo>
                  <a:lnTo>
                    <a:pt x="1537" y="1397"/>
                  </a:lnTo>
                  <a:lnTo>
                    <a:pt x="1533" y="1410"/>
                  </a:lnTo>
                  <a:lnTo>
                    <a:pt x="1527" y="1423"/>
                  </a:lnTo>
                  <a:lnTo>
                    <a:pt x="1521" y="1435"/>
                  </a:lnTo>
                  <a:lnTo>
                    <a:pt x="1514" y="1446"/>
                  </a:lnTo>
                  <a:lnTo>
                    <a:pt x="1506" y="1458"/>
                  </a:lnTo>
                  <a:lnTo>
                    <a:pt x="1498" y="1469"/>
                  </a:lnTo>
                  <a:lnTo>
                    <a:pt x="1489" y="1480"/>
                  </a:lnTo>
                  <a:lnTo>
                    <a:pt x="1481" y="1490"/>
                  </a:lnTo>
                  <a:lnTo>
                    <a:pt x="1471" y="1500"/>
                  </a:lnTo>
                  <a:lnTo>
                    <a:pt x="1462" y="1510"/>
                  </a:lnTo>
                  <a:lnTo>
                    <a:pt x="1451" y="1518"/>
                  </a:lnTo>
                  <a:lnTo>
                    <a:pt x="1441" y="1527"/>
                  </a:lnTo>
                  <a:lnTo>
                    <a:pt x="1430" y="1535"/>
                  </a:lnTo>
                  <a:lnTo>
                    <a:pt x="1417" y="1542"/>
                  </a:lnTo>
                  <a:lnTo>
                    <a:pt x="1406" y="1549"/>
                  </a:lnTo>
                  <a:lnTo>
                    <a:pt x="1393" y="1555"/>
                  </a:lnTo>
                  <a:lnTo>
                    <a:pt x="1381" y="1561"/>
                  </a:lnTo>
                  <a:lnTo>
                    <a:pt x="1368" y="1566"/>
                  </a:lnTo>
                  <a:lnTo>
                    <a:pt x="1355" y="1571"/>
                  </a:lnTo>
                  <a:lnTo>
                    <a:pt x="1341" y="1574"/>
                  </a:lnTo>
                  <a:lnTo>
                    <a:pt x="1327" y="1578"/>
                  </a:lnTo>
                  <a:lnTo>
                    <a:pt x="1313" y="1580"/>
                  </a:lnTo>
                  <a:lnTo>
                    <a:pt x="1299" y="1582"/>
                  </a:lnTo>
                  <a:lnTo>
                    <a:pt x="1285" y="1583"/>
                  </a:lnTo>
                  <a:lnTo>
                    <a:pt x="1270" y="1584"/>
                  </a:lnTo>
                  <a:lnTo>
                    <a:pt x="285" y="1584"/>
                  </a:lnTo>
                  <a:lnTo>
                    <a:pt x="272" y="1584"/>
                  </a:lnTo>
                  <a:lnTo>
                    <a:pt x="257" y="1582"/>
                  </a:lnTo>
                  <a:lnTo>
                    <a:pt x="243" y="1580"/>
                  </a:lnTo>
                  <a:lnTo>
                    <a:pt x="229" y="1578"/>
                  </a:lnTo>
                  <a:lnTo>
                    <a:pt x="215" y="1575"/>
                  </a:lnTo>
                  <a:lnTo>
                    <a:pt x="202" y="1571"/>
                  </a:lnTo>
                  <a:lnTo>
                    <a:pt x="188" y="1566"/>
                  </a:lnTo>
                  <a:lnTo>
                    <a:pt x="175" y="1562"/>
                  </a:lnTo>
                  <a:lnTo>
                    <a:pt x="162" y="1556"/>
                  </a:lnTo>
                  <a:lnTo>
                    <a:pt x="150" y="1550"/>
                  </a:lnTo>
                  <a:lnTo>
                    <a:pt x="138" y="1543"/>
                  </a:lnTo>
                  <a:lnTo>
                    <a:pt x="126" y="1536"/>
                  </a:lnTo>
                  <a:lnTo>
                    <a:pt x="115" y="1528"/>
                  </a:lnTo>
                  <a:lnTo>
                    <a:pt x="105" y="1519"/>
                  </a:lnTo>
                  <a:lnTo>
                    <a:pt x="94" y="1511"/>
                  </a:lnTo>
                  <a:lnTo>
                    <a:pt x="84" y="1501"/>
                  </a:lnTo>
                  <a:lnTo>
                    <a:pt x="74" y="1492"/>
                  </a:lnTo>
                  <a:lnTo>
                    <a:pt x="66" y="1481"/>
                  </a:lnTo>
                  <a:lnTo>
                    <a:pt x="57" y="1470"/>
                  </a:lnTo>
                  <a:lnTo>
                    <a:pt x="49" y="1460"/>
                  </a:lnTo>
                  <a:lnTo>
                    <a:pt x="41" y="1448"/>
                  </a:lnTo>
                  <a:lnTo>
                    <a:pt x="34" y="1437"/>
                  </a:lnTo>
                  <a:lnTo>
                    <a:pt x="28" y="1424"/>
                  </a:lnTo>
                  <a:lnTo>
                    <a:pt x="22" y="1412"/>
                  </a:lnTo>
                  <a:lnTo>
                    <a:pt x="17" y="1399"/>
                  </a:lnTo>
                  <a:lnTo>
                    <a:pt x="13" y="1386"/>
                  </a:lnTo>
                  <a:lnTo>
                    <a:pt x="9" y="1372"/>
                  </a:lnTo>
                  <a:lnTo>
                    <a:pt x="6" y="1358"/>
                  </a:lnTo>
                  <a:lnTo>
                    <a:pt x="3" y="1345"/>
                  </a:lnTo>
                  <a:lnTo>
                    <a:pt x="1" y="1331"/>
                  </a:lnTo>
                  <a:lnTo>
                    <a:pt x="0" y="1316"/>
                  </a:lnTo>
                  <a:lnTo>
                    <a:pt x="0" y="1302"/>
                  </a:lnTo>
                  <a:lnTo>
                    <a:pt x="0" y="283"/>
                  </a:lnTo>
                  <a:close/>
                  <a:moveTo>
                    <a:pt x="79" y="1299"/>
                  </a:moveTo>
                  <a:lnTo>
                    <a:pt x="79" y="1310"/>
                  </a:lnTo>
                  <a:lnTo>
                    <a:pt x="80" y="1321"/>
                  </a:lnTo>
                  <a:lnTo>
                    <a:pt x="82" y="1331"/>
                  </a:lnTo>
                  <a:lnTo>
                    <a:pt x="84" y="1340"/>
                  </a:lnTo>
                  <a:lnTo>
                    <a:pt x="85" y="1351"/>
                  </a:lnTo>
                  <a:lnTo>
                    <a:pt x="88" y="1360"/>
                  </a:lnTo>
                  <a:lnTo>
                    <a:pt x="92" y="1370"/>
                  </a:lnTo>
                  <a:lnTo>
                    <a:pt x="95" y="1379"/>
                  </a:lnTo>
                  <a:lnTo>
                    <a:pt x="99" y="1389"/>
                  </a:lnTo>
                  <a:lnTo>
                    <a:pt x="104" y="1397"/>
                  </a:lnTo>
                  <a:lnTo>
                    <a:pt x="109" y="1406"/>
                  </a:lnTo>
                  <a:lnTo>
                    <a:pt x="114" y="1413"/>
                  </a:lnTo>
                  <a:lnTo>
                    <a:pt x="120" y="1422"/>
                  </a:lnTo>
                  <a:lnTo>
                    <a:pt x="125" y="1430"/>
                  </a:lnTo>
                  <a:lnTo>
                    <a:pt x="132" y="1437"/>
                  </a:lnTo>
                  <a:lnTo>
                    <a:pt x="139" y="1444"/>
                  </a:lnTo>
                  <a:lnTo>
                    <a:pt x="146" y="1451"/>
                  </a:lnTo>
                  <a:lnTo>
                    <a:pt x="154" y="1457"/>
                  </a:lnTo>
                  <a:lnTo>
                    <a:pt x="161" y="1463"/>
                  </a:lnTo>
                  <a:lnTo>
                    <a:pt x="170" y="1469"/>
                  </a:lnTo>
                  <a:lnTo>
                    <a:pt x="177" y="1474"/>
                  </a:lnTo>
                  <a:lnTo>
                    <a:pt x="186" y="1480"/>
                  </a:lnTo>
                  <a:lnTo>
                    <a:pt x="195" y="1484"/>
                  </a:lnTo>
                  <a:lnTo>
                    <a:pt x="204" y="1488"/>
                  </a:lnTo>
                  <a:lnTo>
                    <a:pt x="214" y="1492"/>
                  </a:lnTo>
                  <a:lnTo>
                    <a:pt x="223" y="1495"/>
                  </a:lnTo>
                  <a:lnTo>
                    <a:pt x="233" y="1498"/>
                  </a:lnTo>
                  <a:lnTo>
                    <a:pt x="243" y="1500"/>
                  </a:lnTo>
                  <a:lnTo>
                    <a:pt x="253" y="1502"/>
                  </a:lnTo>
                  <a:lnTo>
                    <a:pt x="263" y="1504"/>
                  </a:lnTo>
                  <a:lnTo>
                    <a:pt x="274" y="1505"/>
                  </a:lnTo>
                  <a:lnTo>
                    <a:pt x="285" y="1505"/>
                  </a:lnTo>
                  <a:lnTo>
                    <a:pt x="1267" y="1505"/>
                  </a:lnTo>
                  <a:lnTo>
                    <a:pt x="1279" y="1505"/>
                  </a:lnTo>
                  <a:lnTo>
                    <a:pt x="1289" y="1504"/>
                  </a:lnTo>
                  <a:lnTo>
                    <a:pt x="1299" y="1502"/>
                  </a:lnTo>
                  <a:lnTo>
                    <a:pt x="1309" y="1500"/>
                  </a:lnTo>
                  <a:lnTo>
                    <a:pt x="1319" y="1499"/>
                  </a:lnTo>
                  <a:lnTo>
                    <a:pt x="1329" y="1496"/>
                  </a:lnTo>
                  <a:lnTo>
                    <a:pt x="1338" y="1493"/>
                  </a:lnTo>
                  <a:lnTo>
                    <a:pt x="1348" y="1489"/>
                  </a:lnTo>
                  <a:lnTo>
                    <a:pt x="1358" y="1485"/>
                  </a:lnTo>
                  <a:lnTo>
                    <a:pt x="1366" y="1480"/>
                  </a:lnTo>
                  <a:lnTo>
                    <a:pt x="1375" y="1475"/>
                  </a:lnTo>
                  <a:lnTo>
                    <a:pt x="1383" y="1470"/>
                  </a:lnTo>
                  <a:lnTo>
                    <a:pt x="1391" y="1465"/>
                  </a:lnTo>
                  <a:lnTo>
                    <a:pt x="1399" y="1459"/>
                  </a:lnTo>
                  <a:lnTo>
                    <a:pt x="1406" y="1452"/>
                  </a:lnTo>
                  <a:lnTo>
                    <a:pt x="1414" y="1445"/>
                  </a:lnTo>
                  <a:lnTo>
                    <a:pt x="1421" y="1438"/>
                  </a:lnTo>
                  <a:lnTo>
                    <a:pt x="1427" y="1431"/>
                  </a:lnTo>
                  <a:lnTo>
                    <a:pt x="1433" y="1423"/>
                  </a:lnTo>
                  <a:lnTo>
                    <a:pt x="1439" y="1415"/>
                  </a:lnTo>
                  <a:lnTo>
                    <a:pt x="1444" y="1407"/>
                  </a:lnTo>
                  <a:lnTo>
                    <a:pt x="1450" y="1399"/>
                  </a:lnTo>
                  <a:lnTo>
                    <a:pt x="1454" y="1389"/>
                  </a:lnTo>
                  <a:lnTo>
                    <a:pt x="1458" y="1381"/>
                  </a:lnTo>
                  <a:lnTo>
                    <a:pt x="1462" y="1371"/>
                  </a:lnTo>
                  <a:lnTo>
                    <a:pt x="1465" y="1362"/>
                  </a:lnTo>
                  <a:lnTo>
                    <a:pt x="1468" y="1352"/>
                  </a:lnTo>
                  <a:lnTo>
                    <a:pt x="1470" y="1343"/>
                  </a:lnTo>
                  <a:lnTo>
                    <a:pt x="1472" y="1333"/>
                  </a:lnTo>
                  <a:lnTo>
                    <a:pt x="1474" y="1322"/>
                  </a:lnTo>
                  <a:lnTo>
                    <a:pt x="1475" y="1312"/>
                  </a:lnTo>
                  <a:lnTo>
                    <a:pt x="1475" y="1301"/>
                  </a:lnTo>
                  <a:lnTo>
                    <a:pt x="1475" y="285"/>
                  </a:lnTo>
                  <a:lnTo>
                    <a:pt x="1475" y="274"/>
                  </a:lnTo>
                  <a:lnTo>
                    <a:pt x="1474" y="263"/>
                  </a:lnTo>
                  <a:lnTo>
                    <a:pt x="1472" y="253"/>
                  </a:lnTo>
                  <a:lnTo>
                    <a:pt x="1470" y="244"/>
                  </a:lnTo>
                  <a:lnTo>
                    <a:pt x="1469" y="233"/>
                  </a:lnTo>
                  <a:lnTo>
                    <a:pt x="1466" y="224"/>
                  </a:lnTo>
                  <a:lnTo>
                    <a:pt x="1463" y="214"/>
                  </a:lnTo>
                  <a:lnTo>
                    <a:pt x="1459" y="205"/>
                  </a:lnTo>
                  <a:lnTo>
                    <a:pt x="1455" y="195"/>
                  </a:lnTo>
                  <a:lnTo>
                    <a:pt x="1450" y="187"/>
                  </a:lnTo>
                  <a:lnTo>
                    <a:pt x="1445" y="178"/>
                  </a:lnTo>
                  <a:lnTo>
                    <a:pt x="1440" y="170"/>
                  </a:lnTo>
                  <a:lnTo>
                    <a:pt x="1435" y="162"/>
                  </a:lnTo>
                  <a:lnTo>
                    <a:pt x="1428" y="154"/>
                  </a:lnTo>
                  <a:lnTo>
                    <a:pt x="1422" y="147"/>
                  </a:lnTo>
                  <a:lnTo>
                    <a:pt x="1415" y="140"/>
                  </a:lnTo>
                  <a:lnTo>
                    <a:pt x="1408" y="133"/>
                  </a:lnTo>
                  <a:lnTo>
                    <a:pt x="1401" y="127"/>
                  </a:lnTo>
                  <a:lnTo>
                    <a:pt x="1392" y="121"/>
                  </a:lnTo>
                  <a:lnTo>
                    <a:pt x="1384" y="115"/>
                  </a:lnTo>
                  <a:lnTo>
                    <a:pt x="1377" y="109"/>
                  </a:lnTo>
                  <a:lnTo>
                    <a:pt x="1368" y="104"/>
                  </a:lnTo>
                  <a:lnTo>
                    <a:pt x="1358" y="100"/>
                  </a:lnTo>
                  <a:lnTo>
                    <a:pt x="1350" y="96"/>
                  </a:lnTo>
                  <a:lnTo>
                    <a:pt x="1340" y="92"/>
                  </a:lnTo>
                  <a:lnTo>
                    <a:pt x="1331" y="89"/>
                  </a:lnTo>
                  <a:lnTo>
                    <a:pt x="1321" y="86"/>
                  </a:lnTo>
                  <a:lnTo>
                    <a:pt x="1312" y="84"/>
                  </a:lnTo>
                  <a:lnTo>
                    <a:pt x="1301" y="82"/>
                  </a:lnTo>
                  <a:lnTo>
                    <a:pt x="1291" y="80"/>
                  </a:lnTo>
                  <a:lnTo>
                    <a:pt x="1280" y="79"/>
                  </a:lnTo>
                  <a:lnTo>
                    <a:pt x="1269" y="79"/>
                  </a:lnTo>
                  <a:lnTo>
                    <a:pt x="287" y="79"/>
                  </a:lnTo>
                  <a:lnTo>
                    <a:pt x="276" y="79"/>
                  </a:lnTo>
                  <a:lnTo>
                    <a:pt x="265" y="80"/>
                  </a:lnTo>
                  <a:lnTo>
                    <a:pt x="255" y="81"/>
                  </a:lnTo>
                  <a:lnTo>
                    <a:pt x="245" y="84"/>
                  </a:lnTo>
                  <a:lnTo>
                    <a:pt x="235" y="85"/>
                  </a:lnTo>
                  <a:lnTo>
                    <a:pt x="225" y="88"/>
                  </a:lnTo>
                  <a:lnTo>
                    <a:pt x="216" y="91"/>
                  </a:lnTo>
                  <a:lnTo>
                    <a:pt x="206" y="95"/>
                  </a:lnTo>
                  <a:lnTo>
                    <a:pt x="197" y="99"/>
                  </a:lnTo>
                  <a:lnTo>
                    <a:pt x="188" y="103"/>
                  </a:lnTo>
                  <a:lnTo>
                    <a:pt x="179" y="109"/>
                  </a:lnTo>
                  <a:lnTo>
                    <a:pt x="171" y="114"/>
                  </a:lnTo>
                  <a:lnTo>
                    <a:pt x="163" y="119"/>
                  </a:lnTo>
                  <a:lnTo>
                    <a:pt x="155" y="125"/>
                  </a:lnTo>
                  <a:lnTo>
                    <a:pt x="148" y="132"/>
                  </a:lnTo>
                  <a:lnTo>
                    <a:pt x="140" y="139"/>
                  </a:lnTo>
                  <a:lnTo>
                    <a:pt x="133" y="146"/>
                  </a:lnTo>
                  <a:lnTo>
                    <a:pt x="127" y="152"/>
                  </a:lnTo>
                  <a:lnTo>
                    <a:pt x="121" y="160"/>
                  </a:lnTo>
                  <a:lnTo>
                    <a:pt x="115" y="169"/>
                  </a:lnTo>
                  <a:lnTo>
                    <a:pt x="110" y="177"/>
                  </a:lnTo>
                  <a:lnTo>
                    <a:pt x="105" y="185"/>
                  </a:lnTo>
                  <a:lnTo>
                    <a:pt x="100" y="194"/>
                  </a:lnTo>
                  <a:lnTo>
                    <a:pt x="96" y="203"/>
                  </a:lnTo>
                  <a:lnTo>
                    <a:pt x="92" y="213"/>
                  </a:lnTo>
                  <a:lnTo>
                    <a:pt x="89" y="222"/>
                  </a:lnTo>
                  <a:lnTo>
                    <a:pt x="86" y="232"/>
                  </a:lnTo>
                  <a:lnTo>
                    <a:pt x="84" y="241"/>
                  </a:lnTo>
                  <a:lnTo>
                    <a:pt x="82" y="251"/>
                  </a:lnTo>
                  <a:lnTo>
                    <a:pt x="80" y="262"/>
                  </a:lnTo>
                  <a:lnTo>
                    <a:pt x="79" y="272"/>
                  </a:lnTo>
                  <a:lnTo>
                    <a:pt x="79" y="283"/>
                  </a:lnTo>
                  <a:lnTo>
                    <a:pt x="79" y="1299"/>
                  </a:lnTo>
                  <a:close/>
                </a:path>
              </a:pathLst>
            </a:custGeom>
            <a:solidFill>
              <a:schemeClr val="bg1"/>
            </a:solidFill>
            <a:ln w="1" cap="flat">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5" name="Rectangle 184"/>
            <p:cNvSpPr>
              <a:spLocks noChangeArrowheads="1"/>
            </p:cNvSpPr>
            <p:nvPr/>
          </p:nvSpPr>
          <p:spPr bwMode="auto">
            <a:xfrm>
              <a:off x="2577025" y="1219200"/>
              <a:ext cx="32432" cy="238120"/>
            </a:xfrm>
            <a:prstGeom prst="rect">
              <a:avLst/>
            </a:prstGeom>
            <a:solidFill>
              <a:schemeClr val="bg1"/>
            </a:solidFill>
            <a:ln w="1" cap="flat">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6" name="Rectangle 185"/>
            <p:cNvSpPr>
              <a:spLocks noChangeArrowheads="1"/>
            </p:cNvSpPr>
            <p:nvPr/>
          </p:nvSpPr>
          <p:spPr bwMode="auto">
            <a:xfrm>
              <a:off x="2577025" y="2073956"/>
              <a:ext cx="32432" cy="272686"/>
            </a:xfrm>
            <a:prstGeom prst="rect">
              <a:avLst/>
            </a:prstGeom>
            <a:solidFill>
              <a:schemeClr val="bg1"/>
            </a:solidFill>
            <a:ln w="1" cap="flat">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7" name="Rectangle 186"/>
            <p:cNvSpPr>
              <a:spLocks noChangeArrowheads="1"/>
            </p:cNvSpPr>
            <p:nvPr/>
          </p:nvSpPr>
          <p:spPr bwMode="auto">
            <a:xfrm>
              <a:off x="2893664" y="1746648"/>
              <a:ext cx="302557" cy="32005"/>
            </a:xfrm>
            <a:prstGeom prst="rect">
              <a:avLst/>
            </a:prstGeom>
            <a:solidFill>
              <a:schemeClr val="bg1"/>
            </a:solidFill>
            <a:ln w="1" cap="flat">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8" name="Freeform 187"/>
            <p:cNvSpPr>
              <a:spLocks noEditPoints="1"/>
            </p:cNvSpPr>
            <p:nvPr/>
          </p:nvSpPr>
          <p:spPr bwMode="auto">
            <a:xfrm>
              <a:off x="2287697" y="2336826"/>
              <a:ext cx="627305" cy="638400"/>
            </a:xfrm>
            <a:custGeom>
              <a:avLst/>
              <a:gdLst/>
              <a:ahLst/>
              <a:cxnLst>
                <a:cxn ang="0">
                  <a:pos x="5" y="226"/>
                </a:cxn>
                <a:cxn ang="0">
                  <a:pos x="28" y="160"/>
                </a:cxn>
                <a:cxn ang="0">
                  <a:pos x="64" y="104"/>
                </a:cxn>
                <a:cxn ang="0">
                  <a:pos x="114" y="56"/>
                </a:cxn>
                <a:cxn ang="0">
                  <a:pos x="174" y="22"/>
                </a:cxn>
                <a:cxn ang="0">
                  <a:pos x="241" y="3"/>
                </a:cxn>
                <a:cxn ang="0">
                  <a:pos x="1283" y="0"/>
                </a:cxn>
                <a:cxn ang="0">
                  <a:pos x="1353" y="12"/>
                </a:cxn>
                <a:cxn ang="0">
                  <a:pos x="1416" y="40"/>
                </a:cxn>
                <a:cxn ang="0">
                  <a:pos x="1471" y="82"/>
                </a:cxn>
                <a:cxn ang="0">
                  <a:pos x="1513" y="135"/>
                </a:cxn>
                <a:cxn ang="0">
                  <a:pos x="1542" y="197"/>
                </a:cxn>
                <a:cxn ang="0">
                  <a:pos x="1554" y="267"/>
                </a:cxn>
                <a:cxn ang="0">
                  <a:pos x="1552" y="1342"/>
                </a:cxn>
                <a:cxn ang="0">
                  <a:pos x="1533" y="1409"/>
                </a:cxn>
                <a:cxn ang="0">
                  <a:pos x="1499" y="1469"/>
                </a:cxn>
                <a:cxn ang="0">
                  <a:pos x="1452" y="1518"/>
                </a:cxn>
                <a:cxn ang="0">
                  <a:pos x="1394" y="1555"/>
                </a:cxn>
                <a:cxn ang="0">
                  <a:pos x="1328" y="1577"/>
                </a:cxn>
                <a:cxn ang="0">
                  <a:pos x="286" y="1583"/>
                </a:cxn>
                <a:cxn ang="0">
                  <a:pos x="215" y="1574"/>
                </a:cxn>
                <a:cxn ang="0">
                  <a:pos x="150" y="1549"/>
                </a:cxn>
                <a:cxn ang="0">
                  <a:pos x="95" y="1510"/>
                </a:cxn>
                <a:cxn ang="0">
                  <a:pos x="50" y="1459"/>
                </a:cxn>
                <a:cxn ang="0">
                  <a:pos x="17" y="1398"/>
                </a:cxn>
                <a:cxn ang="0">
                  <a:pos x="2" y="1330"/>
                </a:cxn>
                <a:cxn ang="0">
                  <a:pos x="80" y="1310"/>
                </a:cxn>
                <a:cxn ang="0">
                  <a:pos x="89" y="1359"/>
                </a:cxn>
                <a:cxn ang="0">
                  <a:pos x="109" y="1405"/>
                </a:cxn>
                <a:cxn ang="0">
                  <a:pos x="140" y="1444"/>
                </a:cxn>
                <a:cxn ang="0">
                  <a:pos x="178" y="1474"/>
                </a:cxn>
                <a:cxn ang="0">
                  <a:pos x="224" y="1494"/>
                </a:cxn>
                <a:cxn ang="0">
                  <a:pos x="274" y="1504"/>
                </a:cxn>
                <a:cxn ang="0">
                  <a:pos x="1300" y="1501"/>
                </a:cxn>
                <a:cxn ang="0">
                  <a:pos x="1349" y="1488"/>
                </a:cxn>
                <a:cxn ang="0">
                  <a:pos x="1392" y="1464"/>
                </a:cxn>
                <a:cxn ang="0">
                  <a:pos x="1427" y="1431"/>
                </a:cxn>
                <a:cxn ang="0">
                  <a:pos x="1454" y="1389"/>
                </a:cxn>
                <a:cxn ang="0">
                  <a:pos x="1471" y="1342"/>
                </a:cxn>
                <a:cxn ang="0">
                  <a:pos x="1475" y="284"/>
                </a:cxn>
                <a:cxn ang="0">
                  <a:pos x="1469" y="233"/>
                </a:cxn>
                <a:cxn ang="0">
                  <a:pos x="1451" y="186"/>
                </a:cxn>
                <a:cxn ang="0">
                  <a:pos x="1422" y="147"/>
                </a:cxn>
                <a:cxn ang="0">
                  <a:pos x="1385" y="114"/>
                </a:cxn>
                <a:cxn ang="0">
                  <a:pos x="1341" y="92"/>
                </a:cxn>
                <a:cxn ang="0">
                  <a:pos x="1291" y="79"/>
                </a:cxn>
                <a:cxn ang="0">
                  <a:pos x="266" y="79"/>
                </a:cxn>
                <a:cxn ang="0">
                  <a:pos x="216" y="91"/>
                </a:cxn>
                <a:cxn ang="0">
                  <a:pos x="172" y="113"/>
                </a:cxn>
                <a:cxn ang="0">
                  <a:pos x="134" y="145"/>
                </a:cxn>
                <a:cxn ang="0">
                  <a:pos x="105" y="184"/>
                </a:cxn>
                <a:cxn ang="0">
                  <a:pos x="87" y="231"/>
                </a:cxn>
                <a:cxn ang="0">
                  <a:pos x="80" y="282"/>
                </a:cxn>
              </a:cxnLst>
              <a:rect l="0" t="0" r="r" b="b"/>
              <a:pathLst>
                <a:path w="1555" h="1583">
                  <a:moveTo>
                    <a:pt x="0" y="282"/>
                  </a:moveTo>
                  <a:lnTo>
                    <a:pt x="0" y="269"/>
                  </a:lnTo>
                  <a:lnTo>
                    <a:pt x="2" y="255"/>
                  </a:lnTo>
                  <a:lnTo>
                    <a:pt x="4" y="240"/>
                  </a:lnTo>
                  <a:lnTo>
                    <a:pt x="5" y="226"/>
                  </a:lnTo>
                  <a:lnTo>
                    <a:pt x="9" y="213"/>
                  </a:lnTo>
                  <a:lnTo>
                    <a:pt x="12" y="200"/>
                  </a:lnTo>
                  <a:lnTo>
                    <a:pt x="17" y="186"/>
                  </a:lnTo>
                  <a:lnTo>
                    <a:pt x="22" y="173"/>
                  </a:lnTo>
                  <a:lnTo>
                    <a:pt x="28" y="160"/>
                  </a:lnTo>
                  <a:lnTo>
                    <a:pt x="34" y="148"/>
                  </a:lnTo>
                  <a:lnTo>
                    <a:pt x="41" y="137"/>
                  </a:lnTo>
                  <a:lnTo>
                    <a:pt x="49" y="125"/>
                  </a:lnTo>
                  <a:lnTo>
                    <a:pt x="57" y="114"/>
                  </a:lnTo>
                  <a:lnTo>
                    <a:pt x="64" y="104"/>
                  </a:lnTo>
                  <a:lnTo>
                    <a:pt x="74" y="93"/>
                  </a:lnTo>
                  <a:lnTo>
                    <a:pt x="83" y="83"/>
                  </a:lnTo>
                  <a:lnTo>
                    <a:pt x="93" y="73"/>
                  </a:lnTo>
                  <a:lnTo>
                    <a:pt x="103" y="65"/>
                  </a:lnTo>
                  <a:lnTo>
                    <a:pt x="114" y="56"/>
                  </a:lnTo>
                  <a:lnTo>
                    <a:pt x="125" y="49"/>
                  </a:lnTo>
                  <a:lnTo>
                    <a:pt x="137" y="41"/>
                  </a:lnTo>
                  <a:lnTo>
                    <a:pt x="148" y="34"/>
                  </a:lnTo>
                  <a:lnTo>
                    <a:pt x="161" y="28"/>
                  </a:lnTo>
                  <a:lnTo>
                    <a:pt x="174" y="22"/>
                  </a:lnTo>
                  <a:lnTo>
                    <a:pt x="187" y="17"/>
                  </a:lnTo>
                  <a:lnTo>
                    <a:pt x="200" y="12"/>
                  </a:lnTo>
                  <a:lnTo>
                    <a:pt x="214" y="9"/>
                  </a:lnTo>
                  <a:lnTo>
                    <a:pt x="227" y="6"/>
                  </a:lnTo>
                  <a:lnTo>
                    <a:pt x="241" y="3"/>
                  </a:lnTo>
                  <a:lnTo>
                    <a:pt x="255" y="1"/>
                  </a:lnTo>
                  <a:lnTo>
                    <a:pt x="270" y="0"/>
                  </a:lnTo>
                  <a:lnTo>
                    <a:pt x="285" y="0"/>
                  </a:lnTo>
                  <a:lnTo>
                    <a:pt x="1270" y="0"/>
                  </a:lnTo>
                  <a:lnTo>
                    <a:pt x="1283" y="0"/>
                  </a:lnTo>
                  <a:lnTo>
                    <a:pt x="1297" y="1"/>
                  </a:lnTo>
                  <a:lnTo>
                    <a:pt x="1312" y="3"/>
                  </a:lnTo>
                  <a:lnTo>
                    <a:pt x="1326" y="5"/>
                  </a:lnTo>
                  <a:lnTo>
                    <a:pt x="1340" y="8"/>
                  </a:lnTo>
                  <a:lnTo>
                    <a:pt x="1353" y="12"/>
                  </a:lnTo>
                  <a:lnTo>
                    <a:pt x="1367" y="17"/>
                  </a:lnTo>
                  <a:lnTo>
                    <a:pt x="1380" y="21"/>
                  </a:lnTo>
                  <a:lnTo>
                    <a:pt x="1393" y="27"/>
                  </a:lnTo>
                  <a:lnTo>
                    <a:pt x="1405" y="33"/>
                  </a:lnTo>
                  <a:lnTo>
                    <a:pt x="1416" y="40"/>
                  </a:lnTo>
                  <a:lnTo>
                    <a:pt x="1428" y="48"/>
                  </a:lnTo>
                  <a:lnTo>
                    <a:pt x="1440" y="55"/>
                  </a:lnTo>
                  <a:lnTo>
                    <a:pt x="1450" y="63"/>
                  </a:lnTo>
                  <a:lnTo>
                    <a:pt x="1460" y="73"/>
                  </a:lnTo>
                  <a:lnTo>
                    <a:pt x="1471" y="82"/>
                  </a:lnTo>
                  <a:lnTo>
                    <a:pt x="1480" y="92"/>
                  </a:lnTo>
                  <a:lnTo>
                    <a:pt x="1489" y="102"/>
                  </a:lnTo>
                  <a:lnTo>
                    <a:pt x="1498" y="112"/>
                  </a:lnTo>
                  <a:lnTo>
                    <a:pt x="1506" y="123"/>
                  </a:lnTo>
                  <a:lnTo>
                    <a:pt x="1513" y="135"/>
                  </a:lnTo>
                  <a:lnTo>
                    <a:pt x="1520" y="147"/>
                  </a:lnTo>
                  <a:lnTo>
                    <a:pt x="1526" y="159"/>
                  </a:lnTo>
                  <a:lnTo>
                    <a:pt x="1532" y="171"/>
                  </a:lnTo>
                  <a:lnTo>
                    <a:pt x="1538" y="184"/>
                  </a:lnTo>
                  <a:lnTo>
                    <a:pt x="1542" y="197"/>
                  </a:lnTo>
                  <a:lnTo>
                    <a:pt x="1545" y="211"/>
                  </a:lnTo>
                  <a:lnTo>
                    <a:pt x="1549" y="225"/>
                  </a:lnTo>
                  <a:lnTo>
                    <a:pt x="1552" y="239"/>
                  </a:lnTo>
                  <a:lnTo>
                    <a:pt x="1553" y="252"/>
                  </a:lnTo>
                  <a:lnTo>
                    <a:pt x="1554" y="267"/>
                  </a:lnTo>
                  <a:lnTo>
                    <a:pt x="1555" y="281"/>
                  </a:lnTo>
                  <a:lnTo>
                    <a:pt x="1555" y="1300"/>
                  </a:lnTo>
                  <a:lnTo>
                    <a:pt x="1555" y="1313"/>
                  </a:lnTo>
                  <a:lnTo>
                    <a:pt x="1553" y="1328"/>
                  </a:lnTo>
                  <a:lnTo>
                    <a:pt x="1552" y="1342"/>
                  </a:lnTo>
                  <a:lnTo>
                    <a:pt x="1550" y="1356"/>
                  </a:lnTo>
                  <a:lnTo>
                    <a:pt x="1546" y="1370"/>
                  </a:lnTo>
                  <a:lnTo>
                    <a:pt x="1542" y="1383"/>
                  </a:lnTo>
                  <a:lnTo>
                    <a:pt x="1538" y="1396"/>
                  </a:lnTo>
                  <a:lnTo>
                    <a:pt x="1533" y="1409"/>
                  </a:lnTo>
                  <a:lnTo>
                    <a:pt x="1527" y="1422"/>
                  </a:lnTo>
                  <a:lnTo>
                    <a:pt x="1521" y="1434"/>
                  </a:lnTo>
                  <a:lnTo>
                    <a:pt x="1514" y="1445"/>
                  </a:lnTo>
                  <a:lnTo>
                    <a:pt x="1506" y="1457"/>
                  </a:lnTo>
                  <a:lnTo>
                    <a:pt x="1499" y="1469"/>
                  </a:lnTo>
                  <a:lnTo>
                    <a:pt x="1490" y="1479"/>
                  </a:lnTo>
                  <a:lnTo>
                    <a:pt x="1481" y="1489"/>
                  </a:lnTo>
                  <a:lnTo>
                    <a:pt x="1472" y="1500"/>
                  </a:lnTo>
                  <a:lnTo>
                    <a:pt x="1462" y="1509"/>
                  </a:lnTo>
                  <a:lnTo>
                    <a:pt x="1452" y="1518"/>
                  </a:lnTo>
                  <a:lnTo>
                    <a:pt x="1441" y="1526"/>
                  </a:lnTo>
                  <a:lnTo>
                    <a:pt x="1430" y="1534"/>
                  </a:lnTo>
                  <a:lnTo>
                    <a:pt x="1418" y="1542"/>
                  </a:lnTo>
                  <a:lnTo>
                    <a:pt x="1407" y="1549"/>
                  </a:lnTo>
                  <a:lnTo>
                    <a:pt x="1394" y="1555"/>
                  </a:lnTo>
                  <a:lnTo>
                    <a:pt x="1381" y="1561"/>
                  </a:lnTo>
                  <a:lnTo>
                    <a:pt x="1368" y="1566"/>
                  </a:lnTo>
                  <a:lnTo>
                    <a:pt x="1355" y="1570"/>
                  </a:lnTo>
                  <a:lnTo>
                    <a:pt x="1342" y="1573"/>
                  </a:lnTo>
                  <a:lnTo>
                    <a:pt x="1328" y="1577"/>
                  </a:lnTo>
                  <a:lnTo>
                    <a:pt x="1314" y="1579"/>
                  </a:lnTo>
                  <a:lnTo>
                    <a:pt x="1300" y="1581"/>
                  </a:lnTo>
                  <a:lnTo>
                    <a:pt x="1285" y="1582"/>
                  </a:lnTo>
                  <a:lnTo>
                    <a:pt x="1270" y="1583"/>
                  </a:lnTo>
                  <a:lnTo>
                    <a:pt x="286" y="1583"/>
                  </a:lnTo>
                  <a:lnTo>
                    <a:pt x="273" y="1583"/>
                  </a:lnTo>
                  <a:lnTo>
                    <a:pt x="258" y="1581"/>
                  </a:lnTo>
                  <a:lnTo>
                    <a:pt x="243" y="1579"/>
                  </a:lnTo>
                  <a:lnTo>
                    <a:pt x="229" y="1577"/>
                  </a:lnTo>
                  <a:lnTo>
                    <a:pt x="215" y="1574"/>
                  </a:lnTo>
                  <a:lnTo>
                    <a:pt x="202" y="1570"/>
                  </a:lnTo>
                  <a:lnTo>
                    <a:pt x="188" y="1566"/>
                  </a:lnTo>
                  <a:lnTo>
                    <a:pt x="175" y="1561"/>
                  </a:lnTo>
                  <a:lnTo>
                    <a:pt x="162" y="1555"/>
                  </a:lnTo>
                  <a:lnTo>
                    <a:pt x="150" y="1549"/>
                  </a:lnTo>
                  <a:lnTo>
                    <a:pt x="139" y="1542"/>
                  </a:lnTo>
                  <a:lnTo>
                    <a:pt x="127" y="1535"/>
                  </a:lnTo>
                  <a:lnTo>
                    <a:pt x="116" y="1527"/>
                  </a:lnTo>
                  <a:lnTo>
                    <a:pt x="105" y="1518"/>
                  </a:lnTo>
                  <a:lnTo>
                    <a:pt x="95" y="1510"/>
                  </a:lnTo>
                  <a:lnTo>
                    <a:pt x="84" y="1500"/>
                  </a:lnTo>
                  <a:lnTo>
                    <a:pt x="75" y="1491"/>
                  </a:lnTo>
                  <a:lnTo>
                    <a:pt x="66" y="1481"/>
                  </a:lnTo>
                  <a:lnTo>
                    <a:pt x="57" y="1469"/>
                  </a:lnTo>
                  <a:lnTo>
                    <a:pt x="50" y="1459"/>
                  </a:lnTo>
                  <a:lnTo>
                    <a:pt x="42" y="1447"/>
                  </a:lnTo>
                  <a:lnTo>
                    <a:pt x="35" y="1436"/>
                  </a:lnTo>
                  <a:lnTo>
                    <a:pt x="29" y="1423"/>
                  </a:lnTo>
                  <a:lnTo>
                    <a:pt x="23" y="1411"/>
                  </a:lnTo>
                  <a:lnTo>
                    <a:pt x="17" y="1398"/>
                  </a:lnTo>
                  <a:lnTo>
                    <a:pt x="13" y="1385"/>
                  </a:lnTo>
                  <a:lnTo>
                    <a:pt x="10" y="1371"/>
                  </a:lnTo>
                  <a:lnTo>
                    <a:pt x="6" y="1358"/>
                  </a:lnTo>
                  <a:lnTo>
                    <a:pt x="4" y="1344"/>
                  </a:lnTo>
                  <a:lnTo>
                    <a:pt x="2" y="1330"/>
                  </a:lnTo>
                  <a:lnTo>
                    <a:pt x="0" y="1316"/>
                  </a:lnTo>
                  <a:lnTo>
                    <a:pt x="0" y="1301"/>
                  </a:lnTo>
                  <a:lnTo>
                    <a:pt x="0" y="282"/>
                  </a:lnTo>
                  <a:close/>
                  <a:moveTo>
                    <a:pt x="80" y="1298"/>
                  </a:moveTo>
                  <a:lnTo>
                    <a:pt x="80" y="1310"/>
                  </a:lnTo>
                  <a:lnTo>
                    <a:pt x="81" y="1320"/>
                  </a:lnTo>
                  <a:lnTo>
                    <a:pt x="83" y="1330"/>
                  </a:lnTo>
                  <a:lnTo>
                    <a:pt x="84" y="1340"/>
                  </a:lnTo>
                  <a:lnTo>
                    <a:pt x="86" y="1350"/>
                  </a:lnTo>
                  <a:lnTo>
                    <a:pt x="89" y="1359"/>
                  </a:lnTo>
                  <a:lnTo>
                    <a:pt x="92" y="1369"/>
                  </a:lnTo>
                  <a:lnTo>
                    <a:pt x="96" y="1378"/>
                  </a:lnTo>
                  <a:lnTo>
                    <a:pt x="100" y="1388"/>
                  </a:lnTo>
                  <a:lnTo>
                    <a:pt x="104" y="1396"/>
                  </a:lnTo>
                  <a:lnTo>
                    <a:pt x="109" y="1405"/>
                  </a:lnTo>
                  <a:lnTo>
                    <a:pt x="115" y="1413"/>
                  </a:lnTo>
                  <a:lnTo>
                    <a:pt x="121" y="1421"/>
                  </a:lnTo>
                  <a:lnTo>
                    <a:pt x="126" y="1429"/>
                  </a:lnTo>
                  <a:lnTo>
                    <a:pt x="133" y="1436"/>
                  </a:lnTo>
                  <a:lnTo>
                    <a:pt x="140" y="1444"/>
                  </a:lnTo>
                  <a:lnTo>
                    <a:pt x="147" y="1451"/>
                  </a:lnTo>
                  <a:lnTo>
                    <a:pt x="155" y="1457"/>
                  </a:lnTo>
                  <a:lnTo>
                    <a:pt x="162" y="1463"/>
                  </a:lnTo>
                  <a:lnTo>
                    <a:pt x="170" y="1469"/>
                  </a:lnTo>
                  <a:lnTo>
                    <a:pt x="178" y="1474"/>
                  </a:lnTo>
                  <a:lnTo>
                    <a:pt x="187" y="1479"/>
                  </a:lnTo>
                  <a:lnTo>
                    <a:pt x="195" y="1483"/>
                  </a:lnTo>
                  <a:lnTo>
                    <a:pt x="205" y="1487"/>
                  </a:lnTo>
                  <a:lnTo>
                    <a:pt x="214" y="1491"/>
                  </a:lnTo>
                  <a:lnTo>
                    <a:pt x="224" y="1494"/>
                  </a:lnTo>
                  <a:lnTo>
                    <a:pt x="234" y="1497"/>
                  </a:lnTo>
                  <a:lnTo>
                    <a:pt x="243" y="1500"/>
                  </a:lnTo>
                  <a:lnTo>
                    <a:pt x="253" y="1501"/>
                  </a:lnTo>
                  <a:lnTo>
                    <a:pt x="264" y="1503"/>
                  </a:lnTo>
                  <a:lnTo>
                    <a:pt x="274" y="1504"/>
                  </a:lnTo>
                  <a:lnTo>
                    <a:pt x="286" y="1504"/>
                  </a:lnTo>
                  <a:lnTo>
                    <a:pt x="1268" y="1504"/>
                  </a:lnTo>
                  <a:lnTo>
                    <a:pt x="1279" y="1504"/>
                  </a:lnTo>
                  <a:lnTo>
                    <a:pt x="1290" y="1503"/>
                  </a:lnTo>
                  <a:lnTo>
                    <a:pt x="1300" y="1501"/>
                  </a:lnTo>
                  <a:lnTo>
                    <a:pt x="1309" y="1500"/>
                  </a:lnTo>
                  <a:lnTo>
                    <a:pt x="1320" y="1498"/>
                  </a:lnTo>
                  <a:lnTo>
                    <a:pt x="1329" y="1495"/>
                  </a:lnTo>
                  <a:lnTo>
                    <a:pt x="1339" y="1492"/>
                  </a:lnTo>
                  <a:lnTo>
                    <a:pt x="1349" y="1488"/>
                  </a:lnTo>
                  <a:lnTo>
                    <a:pt x="1358" y="1484"/>
                  </a:lnTo>
                  <a:lnTo>
                    <a:pt x="1367" y="1480"/>
                  </a:lnTo>
                  <a:lnTo>
                    <a:pt x="1375" y="1475"/>
                  </a:lnTo>
                  <a:lnTo>
                    <a:pt x="1383" y="1469"/>
                  </a:lnTo>
                  <a:lnTo>
                    <a:pt x="1392" y="1464"/>
                  </a:lnTo>
                  <a:lnTo>
                    <a:pt x="1400" y="1458"/>
                  </a:lnTo>
                  <a:lnTo>
                    <a:pt x="1407" y="1451"/>
                  </a:lnTo>
                  <a:lnTo>
                    <a:pt x="1414" y="1444"/>
                  </a:lnTo>
                  <a:lnTo>
                    <a:pt x="1421" y="1438"/>
                  </a:lnTo>
                  <a:lnTo>
                    <a:pt x="1427" y="1431"/>
                  </a:lnTo>
                  <a:lnTo>
                    <a:pt x="1434" y="1422"/>
                  </a:lnTo>
                  <a:lnTo>
                    <a:pt x="1440" y="1414"/>
                  </a:lnTo>
                  <a:lnTo>
                    <a:pt x="1445" y="1407"/>
                  </a:lnTo>
                  <a:lnTo>
                    <a:pt x="1450" y="1398"/>
                  </a:lnTo>
                  <a:lnTo>
                    <a:pt x="1454" y="1389"/>
                  </a:lnTo>
                  <a:lnTo>
                    <a:pt x="1459" y="1380"/>
                  </a:lnTo>
                  <a:lnTo>
                    <a:pt x="1462" y="1371"/>
                  </a:lnTo>
                  <a:lnTo>
                    <a:pt x="1466" y="1361"/>
                  </a:lnTo>
                  <a:lnTo>
                    <a:pt x="1468" y="1352"/>
                  </a:lnTo>
                  <a:lnTo>
                    <a:pt x="1471" y="1342"/>
                  </a:lnTo>
                  <a:lnTo>
                    <a:pt x="1473" y="1332"/>
                  </a:lnTo>
                  <a:lnTo>
                    <a:pt x="1474" y="1322"/>
                  </a:lnTo>
                  <a:lnTo>
                    <a:pt x="1475" y="1311"/>
                  </a:lnTo>
                  <a:lnTo>
                    <a:pt x="1475" y="1300"/>
                  </a:lnTo>
                  <a:lnTo>
                    <a:pt x="1475" y="284"/>
                  </a:lnTo>
                  <a:lnTo>
                    <a:pt x="1475" y="273"/>
                  </a:lnTo>
                  <a:lnTo>
                    <a:pt x="1474" y="263"/>
                  </a:lnTo>
                  <a:lnTo>
                    <a:pt x="1473" y="252"/>
                  </a:lnTo>
                  <a:lnTo>
                    <a:pt x="1471" y="243"/>
                  </a:lnTo>
                  <a:lnTo>
                    <a:pt x="1469" y="233"/>
                  </a:lnTo>
                  <a:lnTo>
                    <a:pt x="1467" y="223"/>
                  </a:lnTo>
                  <a:lnTo>
                    <a:pt x="1463" y="214"/>
                  </a:lnTo>
                  <a:lnTo>
                    <a:pt x="1460" y="204"/>
                  </a:lnTo>
                  <a:lnTo>
                    <a:pt x="1455" y="195"/>
                  </a:lnTo>
                  <a:lnTo>
                    <a:pt x="1451" y="186"/>
                  </a:lnTo>
                  <a:lnTo>
                    <a:pt x="1446" y="177"/>
                  </a:lnTo>
                  <a:lnTo>
                    <a:pt x="1440" y="169"/>
                  </a:lnTo>
                  <a:lnTo>
                    <a:pt x="1435" y="161"/>
                  </a:lnTo>
                  <a:lnTo>
                    <a:pt x="1428" y="153"/>
                  </a:lnTo>
                  <a:lnTo>
                    <a:pt x="1422" y="147"/>
                  </a:lnTo>
                  <a:lnTo>
                    <a:pt x="1415" y="139"/>
                  </a:lnTo>
                  <a:lnTo>
                    <a:pt x="1408" y="132"/>
                  </a:lnTo>
                  <a:lnTo>
                    <a:pt x="1401" y="126"/>
                  </a:lnTo>
                  <a:lnTo>
                    <a:pt x="1393" y="120"/>
                  </a:lnTo>
                  <a:lnTo>
                    <a:pt x="1385" y="114"/>
                  </a:lnTo>
                  <a:lnTo>
                    <a:pt x="1377" y="109"/>
                  </a:lnTo>
                  <a:lnTo>
                    <a:pt x="1368" y="104"/>
                  </a:lnTo>
                  <a:lnTo>
                    <a:pt x="1359" y="99"/>
                  </a:lnTo>
                  <a:lnTo>
                    <a:pt x="1350" y="95"/>
                  </a:lnTo>
                  <a:lnTo>
                    <a:pt x="1341" y="92"/>
                  </a:lnTo>
                  <a:lnTo>
                    <a:pt x="1331" y="88"/>
                  </a:lnTo>
                  <a:lnTo>
                    <a:pt x="1322" y="86"/>
                  </a:lnTo>
                  <a:lnTo>
                    <a:pt x="1312" y="83"/>
                  </a:lnTo>
                  <a:lnTo>
                    <a:pt x="1302" y="81"/>
                  </a:lnTo>
                  <a:lnTo>
                    <a:pt x="1291" y="79"/>
                  </a:lnTo>
                  <a:lnTo>
                    <a:pt x="1281" y="79"/>
                  </a:lnTo>
                  <a:lnTo>
                    <a:pt x="1270" y="79"/>
                  </a:lnTo>
                  <a:lnTo>
                    <a:pt x="287" y="79"/>
                  </a:lnTo>
                  <a:lnTo>
                    <a:pt x="276" y="79"/>
                  </a:lnTo>
                  <a:lnTo>
                    <a:pt x="266" y="79"/>
                  </a:lnTo>
                  <a:lnTo>
                    <a:pt x="255" y="80"/>
                  </a:lnTo>
                  <a:lnTo>
                    <a:pt x="246" y="83"/>
                  </a:lnTo>
                  <a:lnTo>
                    <a:pt x="235" y="85"/>
                  </a:lnTo>
                  <a:lnTo>
                    <a:pt x="226" y="87"/>
                  </a:lnTo>
                  <a:lnTo>
                    <a:pt x="216" y="91"/>
                  </a:lnTo>
                  <a:lnTo>
                    <a:pt x="207" y="94"/>
                  </a:lnTo>
                  <a:lnTo>
                    <a:pt x="197" y="98"/>
                  </a:lnTo>
                  <a:lnTo>
                    <a:pt x="188" y="103"/>
                  </a:lnTo>
                  <a:lnTo>
                    <a:pt x="180" y="108"/>
                  </a:lnTo>
                  <a:lnTo>
                    <a:pt x="172" y="113"/>
                  </a:lnTo>
                  <a:lnTo>
                    <a:pt x="163" y="118"/>
                  </a:lnTo>
                  <a:lnTo>
                    <a:pt x="155" y="124"/>
                  </a:lnTo>
                  <a:lnTo>
                    <a:pt x="148" y="131"/>
                  </a:lnTo>
                  <a:lnTo>
                    <a:pt x="141" y="138"/>
                  </a:lnTo>
                  <a:lnTo>
                    <a:pt x="134" y="145"/>
                  </a:lnTo>
                  <a:lnTo>
                    <a:pt x="128" y="152"/>
                  </a:lnTo>
                  <a:lnTo>
                    <a:pt x="122" y="159"/>
                  </a:lnTo>
                  <a:lnTo>
                    <a:pt x="116" y="168"/>
                  </a:lnTo>
                  <a:lnTo>
                    <a:pt x="110" y="176"/>
                  </a:lnTo>
                  <a:lnTo>
                    <a:pt x="105" y="184"/>
                  </a:lnTo>
                  <a:lnTo>
                    <a:pt x="101" y="193"/>
                  </a:lnTo>
                  <a:lnTo>
                    <a:pt x="96" y="202"/>
                  </a:lnTo>
                  <a:lnTo>
                    <a:pt x="93" y="212"/>
                  </a:lnTo>
                  <a:lnTo>
                    <a:pt x="89" y="221"/>
                  </a:lnTo>
                  <a:lnTo>
                    <a:pt x="87" y="231"/>
                  </a:lnTo>
                  <a:lnTo>
                    <a:pt x="84" y="240"/>
                  </a:lnTo>
                  <a:lnTo>
                    <a:pt x="83" y="251"/>
                  </a:lnTo>
                  <a:lnTo>
                    <a:pt x="81" y="261"/>
                  </a:lnTo>
                  <a:lnTo>
                    <a:pt x="80" y="271"/>
                  </a:lnTo>
                  <a:lnTo>
                    <a:pt x="80" y="282"/>
                  </a:lnTo>
                  <a:lnTo>
                    <a:pt x="80" y="1298"/>
                  </a:lnTo>
                  <a:close/>
                </a:path>
              </a:pathLst>
            </a:custGeom>
            <a:solidFill>
              <a:schemeClr val="bg1"/>
            </a:solidFill>
            <a:ln w="1" cap="flat">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9" name="Rectangle 188"/>
            <p:cNvSpPr>
              <a:spLocks noChangeArrowheads="1"/>
            </p:cNvSpPr>
            <p:nvPr/>
          </p:nvSpPr>
          <p:spPr bwMode="auto">
            <a:xfrm>
              <a:off x="2575745" y="2969678"/>
              <a:ext cx="32432" cy="238973"/>
            </a:xfrm>
            <a:prstGeom prst="rect">
              <a:avLst/>
            </a:prstGeom>
            <a:solidFill>
              <a:schemeClr val="bg1"/>
            </a:solidFill>
            <a:ln w="1" cap="flat">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0" name="Rectangle 189"/>
            <p:cNvSpPr>
              <a:spLocks noChangeArrowheads="1"/>
            </p:cNvSpPr>
            <p:nvPr/>
          </p:nvSpPr>
          <p:spPr bwMode="auto">
            <a:xfrm>
              <a:off x="2892811" y="2642370"/>
              <a:ext cx="305544" cy="32432"/>
            </a:xfrm>
            <a:prstGeom prst="rect">
              <a:avLst/>
            </a:prstGeom>
            <a:solidFill>
              <a:schemeClr val="bg1"/>
            </a:solidFill>
            <a:ln w="1" cap="flat">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1" name="Freeform 190"/>
            <p:cNvSpPr>
              <a:spLocks/>
            </p:cNvSpPr>
            <p:nvPr/>
          </p:nvSpPr>
          <p:spPr bwMode="auto">
            <a:xfrm>
              <a:off x="3289565" y="2356456"/>
              <a:ext cx="164294" cy="240253"/>
            </a:xfrm>
            <a:custGeom>
              <a:avLst/>
              <a:gdLst/>
              <a:ahLst/>
              <a:cxnLst>
                <a:cxn ang="0">
                  <a:pos x="0" y="0"/>
                </a:cxn>
                <a:cxn ang="0">
                  <a:pos x="98" y="0"/>
                </a:cxn>
                <a:cxn ang="0">
                  <a:pos x="336" y="499"/>
                </a:cxn>
                <a:cxn ang="0">
                  <a:pos x="336" y="0"/>
                </a:cxn>
                <a:cxn ang="0">
                  <a:pos x="407" y="0"/>
                </a:cxn>
                <a:cxn ang="0">
                  <a:pos x="407" y="596"/>
                </a:cxn>
                <a:cxn ang="0">
                  <a:pos x="309" y="596"/>
                </a:cxn>
                <a:cxn ang="0">
                  <a:pos x="71" y="97"/>
                </a:cxn>
                <a:cxn ang="0">
                  <a:pos x="71" y="596"/>
                </a:cxn>
                <a:cxn ang="0">
                  <a:pos x="0" y="596"/>
                </a:cxn>
                <a:cxn ang="0">
                  <a:pos x="0" y="0"/>
                </a:cxn>
              </a:cxnLst>
              <a:rect l="0" t="0" r="r" b="b"/>
              <a:pathLst>
                <a:path w="407" h="596">
                  <a:moveTo>
                    <a:pt x="0" y="0"/>
                  </a:moveTo>
                  <a:lnTo>
                    <a:pt x="98" y="0"/>
                  </a:lnTo>
                  <a:lnTo>
                    <a:pt x="336" y="499"/>
                  </a:lnTo>
                  <a:lnTo>
                    <a:pt x="336" y="0"/>
                  </a:lnTo>
                  <a:lnTo>
                    <a:pt x="407" y="0"/>
                  </a:lnTo>
                  <a:lnTo>
                    <a:pt x="407" y="596"/>
                  </a:lnTo>
                  <a:lnTo>
                    <a:pt x="309" y="596"/>
                  </a:lnTo>
                  <a:lnTo>
                    <a:pt x="71" y="97"/>
                  </a:lnTo>
                  <a:lnTo>
                    <a:pt x="71" y="596"/>
                  </a:lnTo>
                  <a:lnTo>
                    <a:pt x="0" y="596"/>
                  </a:lnTo>
                  <a:lnTo>
                    <a:pt x="0" y="0"/>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2" name="Freeform 191"/>
            <p:cNvSpPr>
              <a:spLocks/>
            </p:cNvSpPr>
            <p:nvPr/>
          </p:nvSpPr>
          <p:spPr bwMode="auto">
            <a:xfrm>
              <a:off x="3502507" y="2352189"/>
              <a:ext cx="152346" cy="249642"/>
            </a:xfrm>
            <a:custGeom>
              <a:avLst/>
              <a:gdLst/>
              <a:ahLst/>
              <a:cxnLst>
                <a:cxn ang="0">
                  <a:pos x="345" y="30"/>
                </a:cxn>
                <a:cxn ang="0">
                  <a:pos x="345" y="109"/>
                </a:cxn>
                <a:cxn ang="0">
                  <a:pos x="267" y="76"/>
                </a:cxn>
                <a:cxn ang="0">
                  <a:pos x="197" y="65"/>
                </a:cxn>
                <a:cxn ang="0">
                  <a:pos x="105" y="91"/>
                </a:cxn>
                <a:cxn ang="0">
                  <a:pos x="73" y="164"/>
                </a:cxn>
                <a:cxn ang="0">
                  <a:pos x="94" y="223"/>
                </a:cxn>
                <a:cxn ang="0">
                  <a:pos x="176" y="256"/>
                </a:cxn>
                <a:cxn ang="0">
                  <a:pos x="219" y="266"/>
                </a:cxn>
                <a:cxn ang="0">
                  <a:pos x="339" y="327"/>
                </a:cxn>
                <a:cxn ang="0">
                  <a:pos x="378" y="443"/>
                </a:cxn>
                <a:cxn ang="0">
                  <a:pos x="326" y="574"/>
                </a:cxn>
                <a:cxn ang="0">
                  <a:pos x="172" y="619"/>
                </a:cxn>
                <a:cxn ang="0">
                  <a:pos x="91" y="609"/>
                </a:cxn>
                <a:cxn ang="0">
                  <a:pos x="2" y="581"/>
                </a:cxn>
                <a:cxn ang="0">
                  <a:pos x="2" y="498"/>
                </a:cxn>
                <a:cxn ang="0">
                  <a:pos x="89" y="539"/>
                </a:cxn>
                <a:cxn ang="0">
                  <a:pos x="172" y="553"/>
                </a:cxn>
                <a:cxn ang="0">
                  <a:pos x="268" y="526"/>
                </a:cxn>
                <a:cxn ang="0">
                  <a:pos x="302" y="449"/>
                </a:cxn>
                <a:cxn ang="0">
                  <a:pos x="278" y="380"/>
                </a:cxn>
                <a:cxn ang="0">
                  <a:pos x="198" y="343"/>
                </a:cxn>
                <a:cxn ang="0">
                  <a:pos x="154" y="333"/>
                </a:cxn>
                <a:cxn ang="0">
                  <a:pos x="36" y="277"/>
                </a:cxn>
                <a:cxn ang="0">
                  <a:pos x="0" y="170"/>
                </a:cxn>
                <a:cxn ang="0">
                  <a:pos x="50" y="45"/>
                </a:cxn>
                <a:cxn ang="0">
                  <a:pos x="188" y="0"/>
                </a:cxn>
                <a:cxn ang="0">
                  <a:pos x="265" y="7"/>
                </a:cxn>
                <a:cxn ang="0">
                  <a:pos x="345" y="30"/>
                </a:cxn>
              </a:cxnLst>
              <a:rect l="0" t="0" r="r" b="b"/>
              <a:pathLst>
                <a:path w="378" h="619">
                  <a:moveTo>
                    <a:pt x="345" y="30"/>
                  </a:moveTo>
                  <a:lnTo>
                    <a:pt x="345" y="109"/>
                  </a:lnTo>
                  <a:cubicBezTo>
                    <a:pt x="318" y="94"/>
                    <a:pt x="292" y="83"/>
                    <a:pt x="267" y="76"/>
                  </a:cubicBezTo>
                  <a:cubicBezTo>
                    <a:pt x="243" y="69"/>
                    <a:pt x="219" y="65"/>
                    <a:pt x="197" y="65"/>
                  </a:cubicBezTo>
                  <a:cubicBezTo>
                    <a:pt x="157" y="65"/>
                    <a:pt x="126" y="74"/>
                    <a:pt x="105" y="91"/>
                  </a:cubicBezTo>
                  <a:cubicBezTo>
                    <a:pt x="84" y="108"/>
                    <a:pt x="73" y="132"/>
                    <a:pt x="73" y="164"/>
                  </a:cubicBezTo>
                  <a:cubicBezTo>
                    <a:pt x="73" y="190"/>
                    <a:pt x="80" y="210"/>
                    <a:pt x="94" y="223"/>
                  </a:cubicBezTo>
                  <a:cubicBezTo>
                    <a:pt x="108" y="237"/>
                    <a:pt x="136" y="248"/>
                    <a:pt x="176" y="256"/>
                  </a:cubicBezTo>
                  <a:lnTo>
                    <a:pt x="219" y="266"/>
                  </a:lnTo>
                  <a:cubicBezTo>
                    <a:pt x="273" y="278"/>
                    <a:pt x="313" y="298"/>
                    <a:pt x="339" y="327"/>
                  </a:cubicBezTo>
                  <a:cubicBezTo>
                    <a:pt x="365" y="356"/>
                    <a:pt x="378" y="394"/>
                    <a:pt x="378" y="443"/>
                  </a:cubicBezTo>
                  <a:cubicBezTo>
                    <a:pt x="378" y="501"/>
                    <a:pt x="360" y="544"/>
                    <a:pt x="326" y="574"/>
                  </a:cubicBezTo>
                  <a:cubicBezTo>
                    <a:pt x="291" y="604"/>
                    <a:pt x="240" y="619"/>
                    <a:pt x="172" y="619"/>
                  </a:cubicBezTo>
                  <a:cubicBezTo>
                    <a:pt x="147" y="619"/>
                    <a:pt x="120" y="616"/>
                    <a:pt x="91" y="609"/>
                  </a:cubicBezTo>
                  <a:cubicBezTo>
                    <a:pt x="62" y="603"/>
                    <a:pt x="33" y="593"/>
                    <a:pt x="2" y="581"/>
                  </a:cubicBezTo>
                  <a:lnTo>
                    <a:pt x="2" y="498"/>
                  </a:lnTo>
                  <a:cubicBezTo>
                    <a:pt x="32" y="516"/>
                    <a:pt x="61" y="530"/>
                    <a:pt x="89" y="539"/>
                  </a:cubicBezTo>
                  <a:cubicBezTo>
                    <a:pt x="117" y="549"/>
                    <a:pt x="145" y="553"/>
                    <a:pt x="172" y="553"/>
                  </a:cubicBezTo>
                  <a:cubicBezTo>
                    <a:pt x="214" y="553"/>
                    <a:pt x="246" y="544"/>
                    <a:pt x="268" y="526"/>
                  </a:cubicBezTo>
                  <a:cubicBezTo>
                    <a:pt x="291" y="508"/>
                    <a:pt x="302" y="482"/>
                    <a:pt x="302" y="449"/>
                  </a:cubicBezTo>
                  <a:cubicBezTo>
                    <a:pt x="302" y="419"/>
                    <a:pt x="294" y="396"/>
                    <a:pt x="278" y="380"/>
                  </a:cubicBezTo>
                  <a:cubicBezTo>
                    <a:pt x="262" y="363"/>
                    <a:pt x="235" y="351"/>
                    <a:pt x="198" y="343"/>
                  </a:cubicBezTo>
                  <a:lnTo>
                    <a:pt x="154" y="333"/>
                  </a:lnTo>
                  <a:cubicBezTo>
                    <a:pt x="100" y="321"/>
                    <a:pt x="60" y="302"/>
                    <a:pt x="36" y="277"/>
                  </a:cubicBezTo>
                  <a:cubicBezTo>
                    <a:pt x="12" y="251"/>
                    <a:pt x="0" y="216"/>
                    <a:pt x="0" y="170"/>
                  </a:cubicBezTo>
                  <a:cubicBezTo>
                    <a:pt x="0" y="117"/>
                    <a:pt x="17" y="76"/>
                    <a:pt x="50" y="45"/>
                  </a:cubicBezTo>
                  <a:cubicBezTo>
                    <a:pt x="84" y="15"/>
                    <a:pt x="130" y="0"/>
                    <a:pt x="188" y="0"/>
                  </a:cubicBezTo>
                  <a:cubicBezTo>
                    <a:pt x="214" y="0"/>
                    <a:pt x="239" y="2"/>
                    <a:pt x="265" y="7"/>
                  </a:cubicBezTo>
                  <a:cubicBezTo>
                    <a:pt x="292" y="13"/>
                    <a:pt x="318" y="20"/>
                    <a:pt x="345" y="30"/>
                  </a:cubicBez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3" name="Freeform 192"/>
            <p:cNvSpPr>
              <a:spLocks/>
            </p:cNvSpPr>
            <p:nvPr/>
          </p:nvSpPr>
          <p:spPr bwMode="auto">
            <a:xfrm>
              <a:off x="3700940" y="2356456"/>
              <a:ext cx="124607" cy="240253"/>
            </a:xfrm>
            <a:custGeom>
              <a:avLst/>
              <a:gdLst/>
              <a:ahLst/>
              <a:cxnLst>
                <a:cxn ang="0">
                  <a:pos x="0" y="0"/>
                </a:cxn>
                <a:cxn ang="0">
                  <a:pos x="309" y="0"/>
                </a:cxn>
                <a:cxn ang="0">
                  <a:pos x="309" y="68"/>
                </a:cxn>
                <a:cxn ang="0">
                  <a:pos x="73" y="68"/>
                </a:cxn>
                <a:cxn ang="0">
                  <a:pos x="73" y="243"/>
                </a:cxn>
                <a:cxn ang="0">
                  <a:pos x="286" y="243"/>
                </a:cxn>
                <a:cxn ang="0">
                  <a:pos x="286" y="311"/>
                </a:cxn>
                <a:cxn ang="0">
                  <a:pos x="73" y="311"/>
                </a:cxn>
                <a:cxn ang="0">
                  <a:pos x="73" y="596"/>
                </a:cxn>
                <a:cxn ang="0">
                  <a:pos x="0" y="596"/>
                </a:cxn>
                <a:cxn ang="0">
                  <a:pos x="0" y="0"/>
                </a:cxn>
              </a:cxnLst>
              <a:rect l="0" t="0" r="r" b="b"/>
              <a:pathLst>
                <a:path w="309" h="596">
                  <a:moveTo>
                    <a:pt x="0" y="0"/>
                  </a:moveTo>
                  <a:lnTo>
                    <a:pt x="309" y="0"/>
                  </a:lnTo>
                  <a:lnTo>
                    <a:pt x="309" y="68"/>
                  </a:lnTo>
                  <a:lnTo>
                    <a:pt x="73" y="68"/>
                  </a:lnTo>
                  <a:lnTo>
                    <a:pt x="73" y="243"/>
                  </a:lnTo>
                  <a:lnTo>
                    <a:pt x="286" y="243"/>
                  </a:lnTo>
                  <a:lnTo>
                    <a:pt x="286" y="311"/>
                  </a:lnTo>
                  <a:lnTo>
                    <a:pt x="73" y="311"/>
                  </a:lnTo>
                  <a:lnTo>
                    <a:pt x="73" y="596"/>
                  </a:lnTo>
                  <a:lnTo>
                    <a:pt x="0" y="596"/>
                  </a:lnTo>
                  <a:lnTo>
                    <a:pt x="0" y="0"/>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4" name="Freeform 193"/>
            <p:cNvSpPr>
              <a:spLocks/>
            </p:cNvSpPr>
            <p:nvPr/>
          </p:nvSpPr>
          <p:spPr bwMode="auto">
            <a:xfrm>
              <a:off x="3953569" y="2352189"/>
              <a:ext cx="174963" cy="249642"/>
            </a:xfrm>
            <a:custGeom>
              <a:avLst/>
              <a:gdLst/>
              <a:ahLst/>
              <a:cxnLst>
                <a:cxn ang="0">
                  <a:pos x="433" y="57"/>
                </a:cxn>
                <a:cxn ang="0">
                  <a:pos x="433" y="142"/>
                </a:cxn>
                <a:cxn ang="0">
                  <a:pos x="355" y="85"/>
                </a:cxn>
                <a:cxn ang="0">
                  <a:pos x="266" y="66"/>
                </a:cxn>
                <a:cxn ang="0">
                  <a:pos x="126" y="129"/>
                </a:cxn>
                <a:cxn ang="0">
                  <a:pos x="77" y="310"/>
                </a:cxn>
                <a:cxn ang="0">
                  <a:pos x="126" y="490"/>
                </a:cxn>
                <a:cxn ang="0">
                  <a:pos x="266" y="553"/>
                </a:cxn>
                <a:cxn ang="0">
                  <a:pos x="355" y="534"/>
                </a:cxn>
                <a:cxn ang="0">
                  <a:pos x="433" y="477"/>
                </a:cxn>
                <a:cxn ang="0">
                  <a:pos x="433" y="561"/>
                </a:cxn>
                <a:cxn ang="0">
                  <a:pos x="352" y="605"/>
                </a:cxn>
                <a:cxn ang="0">
                  <a:pos x="262" y="619"/>
                </a:cxn>
                <a:cxn ang="0">
                  <a:pos x="70" y="536"/>
                </a:cxn>
                <a:cxn ang="0">
                  <a:pos x="0" y="310"/>
                </a:cxn>
                <a:cxn ang="0">
                  <a:pos x="70" y="83"/>
                </a:cxn>
                <a:cxn ang="0">
                  <a:pos x="262" y="0"/>
                </a:cxn>
                <a:cxn ang="0">
                  <a:pos x="353" y="14"/>
                </a:cxn>
                <a:cxn ang="0">
                  <a:pos x="433" y="57"/>
                </a:cxn>
              </a:cxnLst>
              <a:rect l="0" t="0" r="r" b="b"/>
              <a:pathLst>
                <a:path w="433" h="619">
                  <a:moveTo>
                    <a:pt x="433" y="57"/>
                  </a:moveTo>
                  <a:lnTo>
                    <a:pt x="433" y="142"/>
                  </a:lnTo>
                  <a:cubicBezTo>
                    <a:pt x="409" y="116"/>
                    <a:pt x="382" y="98"/>
                    <a:pt x="355" y="85"/>
                  </a:cubicBezTo>
                  <a:cubicBezTo>
                    <a:pt x="327" y="72"/>
                    <a:pt x="298" y="66"/>
                    <a:pt x="266" y="66"/>
                  </a:cubicBezTo>
                  <a:cubicBezTo>
                    <a:pt x="205" y="66"/>
                    <a:pt x="158" y="87"/>
                    <a:pt x="126" y="129"/>
                  </a:cubicBezTo>
                  <a:cubicBezTo>
                    <a:pt x="93" y="170"/>
                    <a:pt x="77" y="231"/>
                    <a:pt x="77" y="310"/>
                  </a:cubicBezTo>
                  <a:cubicBezTo>
                    <a:pt x="77" y="388"/>
                    <a:pt x="93" y="448"/>
                    <a:pt x="126" y="490"/>
                  </a:cubicBezTo>
                  <a:cubicBezTo>
                    <a:pt x="158" y="532"/>
                    <a:pt x="205" y="553"/>
                    <a:pt x="266" y="553"/>
                  </a:cubicBezTo>
                  <a:cubicBezTo>
                    <a:pt x="298" y="553"/>
                    <a:pt x="327" y="546"/>
                    <a:pt x="355" y="534"/>
                  </a:cubicBezTo>
                  <a:cubicBezTo>
                    <a:pt x="382" y="521"/>
                    <a:pt x="409" y="502"/>
                    <a:pt x="433" y="477"/>
                  </a:cubicBezTo>
                  <a:lnTo>
                    <a:pt x="433" y="561"/>
                  </a:lnTo>
                  <a:cubicBezTo>
                    <a:pt x="408" y="581"/>
                    <a:pt x="381" y="595"/>
                    <a:pt x="352" y="605"/>
                  </a:cubicBezTo>
                  <a:cubicBezTo>
                    <a:pt x="324" y="614"/>
                    <a:pt x="294" y="619"/>
                    <a:pt x="262" y="619"/>
                  </a:cubicBezTo>
                  <a:cubicBezTo>
                    <a:pt x="181" y="619"/>
                    <a:pt x="117" y="591"/>
                    <a:pt x="70" y="536"/>
                  </a:cubicBezTo>
                  <a:cubicBezTo>
                    <a:pt x="24" y="481"/>
                    <a:pt x="0" y="405"/>
                    <a:pt x="0" y="310"/>
                  </a:cubicBezTo>
                  <a:cubicBezTo>
                    <a:pt x="0" y="214"/>
                    <a:pt x="24" y="138"/>
                    <a:pt x="70" y="83"/>
                  </a:cubicBezTo>
                  <a:cubicBezTo>
                    <a:pt x="117" y="28"/>
                    <a:pt x="181" y="0"/>
                    <a:pt x="262" y="0"/>
                  </a:cubicBezTo>
                  <a:cubicBezTo>
                    <a:pt x="294" y="0"/>
                    <a:pt x="325" y="5"/>
                    <a:pt x="353" y="14"/>
                  </a:cubicBezTo>
                  <a:cubicBezTo>
                    <a:pt x="382" y="24"/>
                    <a:pt x="408" y="38"/>
                    <a:pt x="433" y="57"/>
                  </a:cubicBez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5" name="Freeform 194"/>
            <p:cNvSpPr>
              <a:spLocks noEditPoints="1"/>
            </p:cNvSpPr>
            <p:nvPr/>
          </p:nvSpPr>
          <p:spPr bwMode="auto">
            <a:xfrm>
              <a:off x="4160963" y="2412359"/>
              <a:ext cx="150639" cy="189472"/>
            </a:xfrm>
            <a:custGeom>
              <a:avLst/>
              <a:gdLst/>
              <a:ahLst/>
              <a:cxnLst>
                <a:cxn ang="0">
                  <a:pos x="373" y="216"/>
                </a:cxn>
                <a:cxn ang="0">
                  <a:pos x="373" y="252"/>
                </a:cxn>
                <a:cxn ang="0">
                  <a:pos x="69" y="252"/>
                </a:cxn>
                <a:cxn ang="0">
                  <a:pos x="110" y="368"/>
                </a:cxn>
                <a:cxn ang="0">
                  <a:pos x="213" y="408"/>
                </a:cxn>
                <a:cxn ang="0">
                  <a:pos x="287" y="397"/>
                </a:cxn>
                <a:cxn ang="0">
                  <a:pos x="358" y="366"/>
                </a:cxn>
                <a:cxn ang="0">
                  <a:pos x="358" y="436"/>
                </a:cxn>
                <a:cxn ang="0">
                  <a:pos x="285" y="461"/>
                </a:cxn>
                <a:cxn ang="0">
                  <a:pos x="209" y="470"/>
                </a:cxn>
                <a:cxn ang="0">
                  <a:pos x="56" y="408"/>
                </a:cxn>
                <a:cxn ang="0">
                  <a:pos x="0" y="239"/>
                </a:cxn>
                <a:cxn ang="0">
                  <a:pos x="54" y="65"/>
                </a:cxn>
                <a:cxn ang="0">
                  <a:pos x="198" y="0"/>
                </a:cxn>
                <a:cxn ang="0">
                  <a:pos x="326" y="58"/>
                </a:cxn>
                <a:cxn ang="0">
                  <a:pos x="373" y="216"/>
                </a:cxn>
                <a:cxn ang="0">
                  <a:pos x="307" y="195"/>
                </a:cxn>
                <a:cxn ang="0">
                  <a:pos x="277" y="98"/>
                </a:cxn>
                <a:cxn ang="0">
                  <a:pos x="198" y="62"/>
                </a:cxn>
                <a:cxn ang="0">
                  <a:pos x="109" y="97"/>
                </a:cxn>
                <a:cxn ang="0">
                  <a:pos x="71" y="195"/>
                </a:cxn>
                <a:cxn ang="0">
                  <a:pos x="307" y="195"/>
                </a:cxn>
              </a:cxnLst>
              <a:rect l="0" t="0" r="r" b="b"/>
              <a:pathLst>
                <a:path w="373" h="470">
                  <a:moveTo>
                    <a:pt x="373" y="216"/>
                  </a:moveTo>
                  <a:lnTo>
                    <a:pt x="373" y="252"/>
                  </a:lnTo>
                  <a:lnTo>
                    <a:pt x="69" y="252"/>
                  </a:lnTo>
                  <a:cubicBezTo>
                    <a:pt x="72" y="303"/>
                    <a:pt x="86" y="341"/>
                    <a:pt x="110" y="368"/>
                  </a:cubicBezTo>
                  <a:cubicBezTo>
                    <a:pt x="135" y="394"/>
                    <a:pt x="169" y="408"/>
                    <a:pt x="213" y="408"/>
                  </a:cubicBezTo>
                  <a:cubicBezTo>
                    <a:pt x="238" y="408"/>
                    <a:pt x="263" y="404"/>
                    <a:pt x="287" y="397"/>
                  </a:cubicBezTo>
                  <a:cubicBezTo>
                    <a:pt x="311" y="390"/>
                    <a:pt x="334" y="380"/>
                    <a:pt x="358" y="366"/>
                  </a:cubicBezTo>
                  <a:lnTo>
                    <a:pt x="358" y="436"/>
                  </a:lnTo>
                  <a:cubicBezTo>
                    <a:pt x="334" y="447"/>
                    <a:pt x="310" y="455"/>
                    <a:pt x="285" y="461"/>
                  </a:cubicBezTo>
                  <a:cubicBezTo>
                    <a:pt x="260" y="467"/>
                    <a:pt x="235" y="470"/>
                    <a:pt x="209" y="470"/>
                  </a:cubicBezTo>
                  <a:cubicBezTo>
                    <a:pt x="145" y="470"/>
                    <a:pt x="94" y="449"/>
                    <a:pt x="56" y="408"/>
                  </a:cubicBezTo>
                  <a:cubicBezTo>
                    <a:pt x="19" y="366"/>
                    <a:pt x="0" y="310"/>
                    <a:pt x="0" y="239"/>
                  </a:cubicBezTo>
                  <a:cubicBezTo>
                    <a:pt x="0" y="166"/>
                    <a:pt x="18" y="108"/>
                    <a:pt x="54" y="65"/>
                  </a:cubicBezTo>
                  <a:cubicBezTo>
                    <a:pt x="89" y="21"/>
                    <a:pt x="137" y="0"/>
                    <a:pt x="198" y="0"/>
                  </a:cubicBezTo>
                  <a:cubicBezTo>
                    <a:pt x="252" y="0"/>
                    <a:pt x="295" y="19"/>
                    <a:pt x="326" y="58"/>
                  </a:cubicBezTo>
                  <a:cubicBezTo>
                    <a:pt x="358" y="97"/>
                    <a:pt x="373" y="150"/>
                    <a:pt x="373" y="216"/>
                  </a:cubicBezTo>
                  <a:close/>
                  <a:moveTo>
                    <a:pt x="307" y="195"/>
                  </a:moveTo>
                  <a:cubicBezTo>
                    <a:pt x="307" y="154"/>
                    <a:pt x="296" y="122"/>
                    <a:pt x="277" y="98"/>
                  </a:cubicBezTo>
                  <a:cubicBezTo>
                    <a:pt x="257" y="74"/>
                    <a:pt x="231" y="62"/>
                    <a:pt x="198" y="62"/>
                  </a:cubicBezTo>
                  <a:cubicBezTo>
                    <a:pt x="161" y="62"/>
                    <a:pt x="132" y="74"/>
                    <a:pt x="109" y="97"/>
                  </a:cubicBezTo>
                  <a:cubicBezTo>
                    <a:pt x="87" y="120"/>
                    <a:pt x="75" y="153"/>
                    <a:pt x="71" y="195"/>
                  </a:cubicBezTo>
                  <a:lnTo>
                    <a:pt x="307" y="195"/>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6" name="Freeform 195"/>
            <p:cNvSpPr>
              <a:spLocks/>
            </p:cNvSpPr>
            <p:nvPr/>
          </p:nvSpPr>
          <p:spPr bwMode="auto">
            <a:xfrm>
              <a:off x="4354702" y="2412359"/>
              <a:ext cx="136129" cy="184351"/>
            </a:xfrm>
            <a:custGeom>
              <a:avLst/>
              <a:gdLst/>
              <a:ahLst/>
              <a:cxnLst>
                <a:cxn ang="0">
                  <a:pos x="338" y="188"/>
                </a:cxn>
                <a:cxn ang="0">
                  <a:pos x="338" y="458"/>
                </a:cxn>
                <a:cxn ang="0">
                  <a:pos x="271" y="458"/>
                </a:cxn>
                <a:cxn ang="0">
                  <a:pos x="271" y="191"/>
                </a:cxn>
                <a:cxn ang="0">
                  <a:pos x="249" y="95"/>
                </a:cxn>
                <a:cxn ang="0">
                  <a:pos x="182" y="64"/>
                </a:cxn>
                <a:cxn ang="0">
                  <a:pos x="98" y="102"/>
                </a:cxn>
                <a:cxn ang="0">
                  <a:pos x="67" y="205"/>
                </a:cxn>
                <a:cxn ang="0">
                  <a:pos x="67" y="458"/>
                </a:cxn>
                <a:cxn ang="0">
                  <a:pos x="0" y="458"/>
                </a:cxn>
                <a:cxn ang="0">
                  <a:pos x="0" y="11"/>
                </a:cxn>
                <a:cxn ang="0">
                  <a:pos x="67" y="11"/>
                </a:cxn>
                <a:cxn ang="0">
                  <a:pos x="67" y="80"/>
                </a:cxn>
                <a:cxn ang="0">
                  <a:pos x="123" y="20"/>
                </a:cxn>
                <a:cxn ang="0">
                  <a:pos x="197" y="0"/>
                </a:cxn>
                <a:cxn ang="0">
                  <a:pos x="302" y="48"/>
                </a:cxn>
                <a:cxn ang="0">
                  <a:pos x="338" y="188"/>
                </a:cxn>
              </a:cxnLst>
              <a:rect l="0" t="0" r="r" b="b"/>
              <a:pathLst>
                <a:path w="338" h="458">
                  <a:moveTo>
                    <a:pt x="338" y="188"/>
                  </a:moveTo>
                  <a:lnTo>
                    <a:pt x="338" y="458"/>
                  </a:lnTo>
                  <a:lnTo>
                    <a:pt x="271" y="458"/>
                  </a:lnTo>
                  <a:lnTo>
                    <a:pt x="271" y="191"/>
                  </a:lnTo>
                  <a:cubicBezTo>
                    <a:pt x="271" y="148"/>
                    <a:pt x="264" y="117"/>
                    <a:pt x="249" y="95"/>
                  </a:cubicBezTo>
                  <a:cubicBezTo>
                    <a:pt x="234" y="74"/>
                    <a:pt x="212" y="64"/>
                    <a:pt x="182" y="64"/>
                  </a:cubicBezTo>
                  <a:cubicBezTo>
                    <a:pt x="147" y="64"/>
                    <a:pt x="119" y="77"/>
                    <a:pt x="98" y="102"/>
                  </a:cubicBezTo>
                  <a:cubicBezTo>
                    <a:pt x="77" y="127"/>
                    <a:pt x="67" y="162"/>
                    <a:pt x="67" y="205"/>
                  </a:cubicBezTo>
                  <a:lnTo>
                    <a:pt x="67" y="458"/>
                  </a:lnTo>
                  <a:lnTo>
                    <a:pt x="0" y="458"/>
                  </a:lnTo>
                  <a:lnTo>
                    <a:pt x="0" y="11"/>
                  </a:lnTo>
                  <a:lnTo>
                    <a:pt x="67" y="11"/>
                  </a:lnTo>
                  <a:lnTo>
                    <a:pt x="67" y="80"/>
                  </a:lnTo>
                  <a:cubicBezTo>
                    <a:pt x="83" y="53"/>
                    <a:pt x="101" y="33"/>
                    <a:pt x="123" y="20"/>
                  </a:cubicBezTo>
                  <a:cubicBezTo>
                    <a:pt x="144" y="7"/>
                    <a:pt x="169" y="0"/>
                    <a:pt x="197" y="0"/>
                  </a:cubicBezTo>
                  <a:cubicBezTo>
                    <a:pt x="243" y="0"/>
                    <a:pt x="278" y="16"/>
                    <a:pt x="302" y="48"/>
                  </a:cubicBezTo>
                  <a:cubicBezTo>
                    <a:pt x="326" y="80"/>
                    <a:pt x="338" y="126"/>
                    <a:pt x="338" y="188"/>
                  </a:cubicBez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7" name="Freeform 196"/>
            <p:cNvSpPr>
              <a:spLocks/>
            </p:cNvSpPr>
            <p:nvPr/>
          </p:nvSpPr>
          <p:spPr bwMode="auto">
            <a:xfrm>
              <a:off x="4524117" y="2365418"/>
              <a:ext cx="101564" cy="231292"/>
            </a:xfrm>
            <a:custGeom>
              <a:avLst/>
              <a:gdLst/>
              <a:ahLst/>
              <a:cxnLst>
                <a:cxn ang="0">
                  <a:pos x="115" y="0"/>
                </a:cxn>
                <a:cxn ang="0">
                  <a:pos x="115" y="127"/>
                </a:cxn>
                <a:cxn ang="0">
                  <a:pos x="252" y="127"/>
                </a:cxn>
                <a:cxn ang="0">
                  <a:pos x="252" y="184"/>
                </a:cxn>
                <a:cxn ang="0">
                  <a:pos x="115" y="184"/>
                </a:cxn>
                <a:cxn ang="0">
                  <a:pos x="115" y="427"/>
                </a:cxn>
                <a:cxn ang="0">
                  <a:pos x="129" y="497"/>
                </a:cxn>
                <a:cxn ang="0">
                  <a:pos x="183" y="513"/>
                </a:cxn>
                <a:cxn ang="0">
                  <a:pos x="252" y="513"/>
                </a:cxn>
                <a:cxn ang="0">
                  <a:pos x="252" y="574"/>
                </a:cxn>
                <a:cxn ang="0">
                  <a:pos x="183" y="574"/>
                </a:cxn>
                <a:cxn ang="0">
                  <a:pos x="78" y="543"/>
                </a:cxn>
                <a:cxn ang="0">
                  <a:pos x="49" y="427"/>
                </a:cxn>
                <a:cxn ang="0">
                  <a:pos x="49" y="184"/>
                </a:cxn>
                <a:cxn ang="0">
                  <a:pos x="0" y="184"/>
                </a:cxn>
                <a:cxn ang="0">
                  <a:pos x="0" y="127"/>
                </a:cxn>
                <a:cxn ang="0">
                  <a:pos x="49" y="127"/>
                </a:cxn>
                <a:cxn ang="0">
                  <a:pos x="49" y="0"/>
                </a:cxn>
                <a:cxn ang="0">
                  <a:pos x="115" y="0"/>
                </a:cxn>
              </a:cxnLst>
              <a:rect l="0" t="0" r="r" b="b"/>
              <a:pathLst>
                <a:path w="252" h="574">
                  <a:moveTo>
                    <a:pt x="115" y="0"/>
                  </a:moveTo>
                  <a:lnTo>
                    <a:pt x="115" y="127"/>
                  </a:lnTo>
                  <a:lnTo>
                    <a:pt x="252" y="127"/>
                  </a:lnTo>
                  <a:lnTo>
                    <a:pt x="252" y="184"/>
                  </a:lnTo>
                  <a:lnTo>
                    <a:pt x="115" y="184"/>
                  </a:lnTo>
                  <a:lnTo>
                    <a:pt x="115" y="427"/>
                  </a:lnTo>
                  <a:cubicBezTo>
                    <a:pt x="115" y="463"/>
                    <a:pt x="120" y="487"/>
                    <a:pt x="129" y="497"/>
                  </a:cubicBezTo>
                  <a:cubicBezTo>
                    <a:pt x="138" y="508"/>
                    <a:pt x="156" y="513"/>
                    <a:pt x="183" y="513"/>
                  </a:cubicBezTo>
                  <a:lnTo>
                    <a:pt x="252" y="513"/>
                  </a:lnTo>
                  <a:lnTo>
                    <a:pt x="252" y="574"/>
                  </a:lnTo>
                  <a:lnTo>
                    <a:pt x="183" y="574"/>
                  </a:lnTo>
                  <a:cubicBezTo>
                    <a:pt x="132" y="574"/>
                    <a:pt x="97" y="564"/>
                    <a:pt x="78" y="543"/>
                  </a:cubicBezTo>
                  <a:cubicBezTo>
                    <a:pt x="58" y="521"/>
                    <a:pt x="49" y="483"/>
                    <a:pt x="49" y="427"/>
                  </a:cubicBezTo>
                  <a:lnTo>
                    <a:pt x="49" y="184"/>
                  </a:lnTo>
                  <a:lnTo>
                    <a:pt x="0" y="184"/>
                  </a:lnTo>
                  <a:lnTo>
                    <a:pt x="0" y="127"/>
                  </a:lnTo>
                  <a:lnTo>
                    <a:pt x="49" y="127"/>
                  </a:lnTo>
                  <a:lnTo>
                    <a:pt x="49" y="0"/>
                  </a:lnTo>
                  <a:lnTo>
                    <a:pt x="115" y="0"/>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8" name="Freeform 197"/>
            <p:cNvSpPr>
              <a:spLocks noEditPoints="1"/>
            </p:cNvSpPr>
            <p:nvPr/>
          </p:nvSpPr>
          <p:spPr bwMode="auto">
            <a:xfrm>
              <a:off x="4649151" y="2412359"/>
              <a:ext cx="151065" cy="189472"/>
            </a:xfrm>
            <a:custGeom>
              <a:avLst/>
              <a:gdLst/>
              <a:ahLst/>
              <a:cxnLst>
                <a:cxn ang="0">
                  <a:pos x="374" y="216"/>
                </a:cxn>
                <a:cxn ang="0">
                  <a:pos x="374" y="252"/>
                </a:cxn>
                <a:cxn ang="0">
                  <a:pos x="69" y="252"/>
                </a:cxn>
                <a:cxn ang="0">
                  <a:pos x="110" y="368"/>
                </a:cxn>
                <a:cxn ang="0">
                  <a:pos x="213" y="408"/>
                </a:cxn>
                <a:cxn ang="0">
                  <a:pos x="287" y="397"/>
                </a:cxn>
                <a:cxn ang="0">
                  <a:pos x="358" y="366"/>
                </a:cxn>
                <a:cxn ang="0">
                  <a:pos x="358" y="436"/>
                </a:cxn>
                <a:cxn ang="0">
                  <a:pos x="285" y="461"/>
                </a:cxn>
                <a:cxn ang="0">
                  <a:pos x="209" y="470"/>
                </a:cxn>
                <a:cxn ang="0">
                  <a:pos x="56" y="408"/>
                </a:cxn>
                <a:cxn ang="0">
                  <a:pos x="0" y="239"/>
                </a:cxn>
                <a:cxn ang="0">
                  <a:pos x="54" y="65"/>
                </a:cxn>
                <a:cxn ang="0">
                  <a:pos x="198" y="0"/>
                </a:cxn>
                <a:cxn ang="0">
                  <a:pos x="326" y="58"/>
                </a:cxn>
                <a:cxn ang="0">
                  <a:pos x="374" y="216"/>
                </a:cxn>
                <a:cxn ang="0">
                  <a:pos x="307" y="195"/>
                </a:cxn>
                <a:cxn ang="0">
                  <a:pos x="277" y="98"/>
                </a:cxn>
                <a:cxn ang="0">
                  <a:pos x="198" y="62"/>
                </a:cxn>
                <a:cxn ang="0">
                  <a:pos x="110" y="97"/>
                </a:cxn>
                <a:cxn ang="0">
                  <a:pos x="71" y="195"/>
                </a:cxn>
                <a:cxn ang="0">
                  <a:pos x="307" y="195"/>
                </a:cxn>
              </a:cxnLst>
              <a:rect l="0" t="0" r="r" b="b"/>
              <a:pathLst>
                <a:path w="374" h="470">
                  <a:moveTo>
                    <a:pt x="374" y="216"/>
                  </a:moveTo>
                  <a:lnTo>
                    <a:pt x="374" y="252"/>
                  </a:lnTo>
                  <a:lnTo>
                    <a:pt x="69" y="252"/>
                  </a:lnTo>
                  <a:cubicBezTo>
                    <a:pt x="72" y="303"/>
                    <a:pt x="86" y="341"/>
                    <a:pt x="110" y="368"/>
                  </a:cubicBezTo>
                  <a:cubicBezTo>
                    <a:pt x="135" y="394"/>
                    <a:pt x="169" y="408"/>
                    <a:pt x="213" y="408"/>
                  </a:cubicBezTo>
                  <a:cubicBezTo>
                    <a:pt x="238" y="408"/>
                    <a:pt x="263" y="404"/>
                    <a:pt x="287" y="397"/>
                  </a:cubicBezTo>
                  <a:cubicBezTo>
                    <a:pt x="311" y="390"/>
                    <a:pt x="334" y="380"/>
                    <a:pt x="358" y="366"/>
                  </a:cubicBezTo>
                  <a:lnTo>
                    <a:pt x="358" y="436"/>
                  </a:lnTo>
                  <a:cubicBezTo>
                    <a:pt x="334" y="447"/>
                    <a:pt x="310" y="455"/>
                    <a:pt x="285" y="461"/>
                  </a:cubicBezTo>
                  <a:cubicBezTo>
                    <a:pt x="260" y="467"/>
                    <a:pt x="235" y="470"/>
                    <a:pt x="209" y="470"/>
                  </a:cubicBezTo>
                  <a:cubicBezTo>
                    <a:pt x="145" y="470"/>
                    <a:pt x="94" y="449"/>
                    <a:pt x="56" y="408"/>
                  </a:cubicBezTo>
                  <a:cubicBezTo>
                    <a:pt x="19" y="366"/>
                    <a:pt x="0" y="310"/>
                    <a:pt x="0" y="239"/>
                  </a:cubicBezTo>
                  <a:cubicBezTo>
                    <a:pt x="0" y="166"/>
                    <a:pt x="18" y="108"/>
                    <a:pt x="54" y="65"/>
                  </a:cubicBezTo>
                  <a:cubicBezTo>
                    <a:pt x="89" y="21"/>
                    <a:pt x="137" y="0"/>
                    <a:pt x="198" y="0"/>
                  </a:cubicBezTo>
                  <a:cubicBezTo>
                    <a:pt x="252" y="0"/>
                    <a:pt x="295" y="19"/>
                    <a:pt x="326" y="58"/>
                  </a:cubicBezTo>
                  <a:cubicBezTo>
                    <a:pt x="358" y="97"/>
                    <a:pt x="374" y="150"/>
                    <a:pt x="374" y="216"/>
                  </a:cubicBezTo>
                  <a:close/>
                  <a:moveTo>
                    <a:pt x="307" y="195"/>
                  </a:moveTo>
                  <a:cubicBezTo>
                    <a:pt x="307" y="154"/>
                    <a:pt x="297" y="122"/>
                    <a:pt x="277" y="98"/>
                  </a:cubicBezTo>
                  <a:cubicBezTo>
                    <a:pt x="257" y="74"/>
                    <a:pt x="231" y="62"/>
                    <a:pt x="198" y="62"/>
                  </a:cubicBezTo>
                  <a:cubicBezTo>
                    <a:pt x="161" y="62"/>
                    <a:pt x="132" y="74"/>
                    <a:pt x="110" y="97"/>
                  </a:cubicBezTo>
                  <a:cubicBezTo>
                    <a:pt x="87" y="120"/>
                    <a:pt x="75" y="153"/>
                    <a:pt x="71" y="195"/>
                  </a:cubicBezTo>
                  <a:lnTo>
                    <a:pt x="307" y="195"/>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9" name="Freeform 198"/>
            <p:cNvSpPr>
              <a:spLocks/>
            </p:cNvSpPr>
            <p:nvPr/>
          </p:nvSpPr>
          <p:spPr bwMode="auto">
            <a:xfrm>
              <a:off x="4842890" y="2412359"/>
              <a:ext cx="95163" cy="184351"/>
            </a:xfrm>
            <a:custGeom>
              <a:avLst/>
              <a:gdLst/>
              <a:ahLst/>
              <a:cxnLst>
                <a:cxn ang="0">
                  <a:pos x="236" y="79"/>
                </a:cxn>
                <a:cxn ang="0">
                  <a:pos x="212" y="69"/>
                </a:cxn>
                <a:cxn ang="0">
                  <a:pos x="183" y="65"/>
                </a:cxn>
                <a:cxn ang="0">
                  <a:pos x="97" y="106"/>
                </a:cxn>
                <a:cxn ang="0">
                  <a:pos x="67" y="223"/>
                </a:cxn>
                <a:cxn ang="0">
                  <a:pos x="67" y="458"/>
                </a:cxn>
                <a:cxn ang="0">
                  <a:pos x="0" y="458"/>
                </a:cxn>
                <a:cxn ang="0">
                  <a:pos x="0" y="11"/>
                </a:cxn>
                <a:cxn ang="0">
                  <a:pos x="67" y="11"/>
                </a:cxn>
                <a:cxn ang="0">
                  <a:pos x="67" y="80"/>
                </a:cxn>
                <a:cxn ang="0">
                  <a:pos x="121" y="20"/>
                </a:cxn>
                <a:cxn ang="0">
                  <a:pos x="202" y="0"/>
                </a:cxn>
                <a:cxn ang="0">
                  <a:pos x="218" y="1"/>
                </a:cxn>
                <a:cxn ang="0">
                  <a:pos x="236" y="4"/>
                </a:cxn>
                <a:cxn ang="0">
                  <a:pos x="236" y="79"/>
                </a:cxn>
              </a:cxnLst>
              <a:rect l="0" t="0" r="r" b="b"/>
              <a:pathLst>
                <a:path w="236" h="458">
                  <a:moveTo>
                    <a:pt x="236" y="79"/>
                  </a:moveTo>
                  <a:cubicBezTo>
                    <a:pt x="229" y="75"/>
                    <a:pt x="221" y="71"/>
                    <a:pt x="212" y="69"/>
                  </a:cubicBezTo>
                  <a:cubicBezTo>
                    <a:pt x="203" y="67"/>
                    <a:pt x="194" y="65"/>
                    <a:pt x="183" y="65"/>
                  </a:cubicBezTo>
                  <a:cubicBezTo>
                    <a:pt x="146" y="65"/>
                    <a:pt x="117" y="79"/>
                    <a:pt x="97" y="106"/>
                  </a:cubicBezTo>
                  <a:cubicBezTo>
                    <a:pt x="77" y="133"/>
                    <a:pt x="67" y="172"/>
                    <a:pt x="67" y="223"/>
                  </a:cubicBezTo>
                  <a:lnTo>
                    <a:pt x="67" y="458"/>
                  </a:lnTo>
                  <a:lnTo>
                    <a:pt x="0" y="458"/>
                  </a:lnTo>
                  <a:lnTo>
                    <a:pt x="0" y="11"/>
                  </a:lnTo>
                  <a:lnTo>
                    <a:pt x="67" y="11"/>
                  </a:lnTo>
                  <a:lnTo>
                    <a:pt x="67" y="80"/>
                  </a:lnTo>
                  <a:cubicBezTo>
                    <a:pt x="81" y="53"/>
                    <a:pt x="99" y="33"/>
                    <a:pt x="121" y="20"/>
                  </a:cubicBezTo>
                  <a:cubicBezTo>
                    <a:pt x="144" y="7"/>
                    <a:pt x="171" y="0"/>
                    <a:pt x="202" y="0"/>
                  </a:cubicBezTo>
                  <a:cubicBezTo>
                    <a:pt x="207" y="0"/>
                    <a:pt x="212" y="0"/>
                    <a:pt x="218" y="1"/>
                  </a:cubicBezTo>
                  <a:cubicBezTo>
                    <a:pt x="223" y="2"/>
                    <a:pt x="229" y="3"/>
                    <a:pt x="236" y="4"/>
                  </a:cubicBezTo>
                  <a:lnTo>
                    <a:pt x="236" y="79"/>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0" name="Freeform 199"/>
            <p:cNvSpPr>
              <a:spLocks/>
            </p:cNvSpPr>
            <p:nvPr/>
          </p:nvSpPr>
          <p:spPr bwMode="auto">
            <a:xfrm>
              <a:off x="5038763" y="2346214"/>
              <a:ext cx="103697" cy="250495"/>
            </a:xfrm>
            <a:custGeom>
              <a:avLst/>
              <a:gdLst/>
              <a:ahLst/>
              <a:cxnLst>
                <a:cxn ang="0">
                  <a:pos x="256" y="0"/>
                </a:cxn>
                <a:cxn ang="0">
                  <a:pos x="256" y="61"/>
                </a:cxn>
                <a:cxn ang="0">
                  <a:pos x="193" y="61"/>
                </a:cxn>
                <a:cxn ang="0">
                  <a:pos x="143" y="77"/>
                </a:cxn>
                <a:cxn ang="0">
                  <a:pos x="130" y="134"/>
                </a:cxn>
                <a:cxn ang="0">
                  <a:pos x="130" y="174"/>
                </a:cxn>
                <a:cxn ang="0">
                  <a:pos x="239" y="174"/>
                </a:cxn>
                <a:cxn ang="0">
                  <a:pos x="239" y="231"/>
                </a:cxn>
                <a:cxn ang="0">
                  <a:pos x="130" y="231"/>
                </a:cxn>
                <a:cxn ang="0">
                  <a:pos x="130" y="621"/>
                </a:cxn>
                <a:cxn ang="0">
                  <a:pos x="63" y="621"/>
                </a:cxn>
                <a:cxn ang="0">
                  <a:pos x="63" y="231"/>
                </a:cxn>
                <a:cxn ang="0">
                  <a:pos x="0" y="231"/>
                </a:cxn>
                <a:cxn ang="0">
                  <a:pos x="0" y="174"/>
                </a:cxn>
                <a:cxn ang="0">
                  <a:pos x="63" y="174"/>
                </a:cxn>
                <a:cxn ang="0">
                  <a:pos x="63" y="143"/>
                </a:cxn>
                <a:cxn ang="0">
                  <a:pos x="94" y="34"/>
                </a:cxn>
                <a:cxn ang="0">
                  <a:pos x="194" y="0"/>
                </a:cxn>
                <a:cxn ang="0">
                  <a:pos x="256" y="0"/>
                </a:cxn>
              </a:cxnLst>
              <a:rect l="0" t="0" r="r" b="b"/>
              <a:pathLst>
                <a:path w="256" h="621">
                  <a:moveTo>
                    <a:pt x="256" y="0"/>
                  </a:moveTo>
                  <a:lnTo>
                    <a:pt x="256" y="61"/>
                  </a:lnTo>
                  <a:lnTo>
                    <a:pt x="193" y="61"/>
                  </a:lnTo>
                  <a:cubicBezTo>
                    <a:pt x="169" y="61"/>
                    <a:pt x="153" y="66"/>
                    <a:pt x="143" y="77"/>
                  </a:cubicBezTo>
                  <a:cubicBezTo>
                    <a:pt x="134" y="87"/>
                    <a:pt x="130" y="106"/>
                    <a:pt x="130" y="134"/>
                  </a:cubicBezTo>
                  <a:lnTo>
                    <a:pt x="130" y="174"/>
                  </a:lnTo>
                  <a:lnTo>
                    <a:pt x="239" y="174"/>
                  </a:lnTo>
                  <a:lnTo>
                    <a:pt x="239" y="231"/>
                  </a:lnTo>
                  <a:lnTo>
                    <a:pt x="130" y="231"/>
                  </a:lnTo>
                  <a:lnTo>
                    <a:pt x="130" y="621"/>
                  </a:lnTo>
                  <a:lnTo>
                    <a:pt x="63" y="621"/>
                  </a:lnTo>
                  <a:lnTo>
                    <a:pt x="63" y="231"/>
                  </a:lnTo>
                  <a:lnTo>
                    <a:pt x="0" y="231"/>
                  </a:lnTo>
                  <a:lnTo>
                    <a:pt x="0" y="174"/>
                  </a:lnTo>
                  <a:lnTo>
                    <a:pt x="63" y="174"/>
                  </a:lnTo>
                  <a:lnTo>
                    <a:pt x="63" y="143"/>
                  </a:lnTo>
                  <a:cubicBezTo>
                    <a:pt x="63" y="93"/>
                    <a:pt x="74" y="56"/>
                    <a:pt x="94" y="34"/>
                  </a:cubicBezTo>
                  <a:cubicBezTo>
                    <a:pt x="115" y="11"/>
                    <a:pt x="148" y="0"/>
                    <a:pt x="194" y="0"/>
                  </a:cubicBezTo>
                  <a:lnTo>
                    <a:pt x="256" y="0"/>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1" name="Freeform 200"/>
            <p:cNvSpPr>
              <a:spLocks noEditPoints="1"/>
            </p:cNvSpPr>
            <p:nvPr/>
          </p:nvSpPr>
          <p:spPr bwMode="auto">
            <a:xfrm>
              <a:off x="5153129" y="2412359"/>
              <a:ext cx="148932" cy="189472"/>
            </a:xfrm>
            <a:custGeom>
              <a:avLst/>
              <a:gdLst/>
              <a:ahLst/>
              <a:cxnLst>
                <a:cxn ang="0">
                  <a:pos x="184" y="62"/>
                </a:cxn>
                <a:cxn ang="0">
                  <a:pos x="100" y="108"/>
                </a:cxn>
                <a:cxn ang="0">
                  <a:pos x="69" y="235"/>
                </a:cxn>
                <a:cxn ang="0">
                  <a:pos x="100" y="361"/>
                </a:cxn>
                <a:cxn ang="0">
                  <a:pos x="184" y="408"/>
                </a:cxn>
                <a:cxn ang="0">
                  <a:pos x="268" y="361"/>
                </a:cxn>
                <a:cxn ang="0">
                  <a:pos x="299" y="235"/>
                </a:cxn>
                <a:cxn ang="0">
                  <a:pos x="268" y="109"/>
                </a:cxn>
                <a:cxn ang="0">
                  <a:pos x="184" y="62"/>
                </a:cxn>
                <a:cxn ang="0">
                  <a:pos x="184" y="0"/>
                </a:cxn>
                <a:cxn ang="0">
                  <a:pos x="320" y="62"/>
                </a:cxn>
                <a:cxn ang="0">
                  <a:pos x="369" y="235"/>
                </a:cxn>
                <a:cxn ang="0">
                  <a:pos x="320" y="407"/>
                </a:cxn>
                <a:cxn ang="0">
                  <a:pos x="184" y="470"/>
                </a:cxn>
                <a:cxn ang="0">
                  <a:pos x="49" y="407"/>
                </a:cxn>
                <a:cxn ang="0">
                  <a:pos x="0" y="235"/>
                </a:cxn>
                <a:cxn ang="0">
                  <a:pos x="49" y="62"/>
                </a:cxn>
                <a:cxn ang="0">
                  <a:pos x="184" y="0"/>
                </a:cxn>
              </a:cxnLst>
              <a:rect l="0" t="0" r="r" b="b"/>
              <a:pathLst>
                <a:path w="369" h="470">
                  <a:moveTo>
                    <a:pt x="184" y="62"/>
                  </a:moveTo>
                  <a:cubicBezTo>
                    <a:pt x="149" y="62"/>
                    <a:pt x="121" y="78"/>
                    <a:pt x="100" y="108"/>
                  </a:cubicBezTo>
                  <a:cubicBezTo>
                    <a:pt x="80" y="139"/>
                    <a:pt x="69" y="181"/>
                    <a:pt x="69" y="235"/>
                  </a:cubicBezTo>
                  <a:cubicBezTo>
                    <a:pt x="69" y="288"/>
                    <a:pt x="80" y="331"/>
                    <a:pt x="100" y="361"/>
                  </a:cubicBezTo>
                  <a:cubicBezTo>
                    <a:pt x="121" y="392"/>
                    <a:pt x="149" y="408"/>
                    <a:pt x="184" y="408"/>
                  </a:cubicBezTo>
                  <a:cubicBezTo>
                    <a:pt x="220" y="408"/>
                    <a:pt x="248" y="392"/>
                    <a:pt x="268" y="361"/>
                  </a:cubicBezTo>
                  <a:cubicBezTo>
                    <a:pt x="289" y="330"/>
                    <a:pt x="299" y="288"/>
                    <a:pt x="299" y="235"/>
                  </a:cubicBezTo>
                  <a:cubicBezTo>
                    <a:pt x="299" y="182"/>
                    <a:pt x="289" y="140"/>
                    <a:pt x="268" y="109"/>
                  </a:cubicBezTo>
                  <a:cubicBezTo>
                    <a:pt x="248" y="78"/>
                    <a:pt x="220" y="62"/>
                    <a:pt x="184" y="62"/>
                  </a:cubicBezTo>
                  <a:close/>
                  <a:moveTo>
                    <a:pt x="184" y="0"/>
                  </a:moveTo>
                  <a:cubicBezTo>
                    <a:pt x="242" y="0"/>
                    <a:pt x="287" y="21"/>
                    <a:pt x="320" y="62"/>
                  </a:cubicBezTo>
                  <a:cubicBezTo>
                    <a:pt x="353" y="104"/>
                    <a:pt x="369" y="161"/>
                    <a:pt x="369" y="235"/>
                  </a:cubicBezTo>
                  <a:cubicBezTo>
                    <a:pt x="369" y="308"/>
                    <a:pt x="353" y="366"/>
                    <a:pt x="320" y="407"/>
                  </a:cubicBezTo>
                  <a:cubicBezTo>
                    <a:pt x="287" y="449"/>
                    <a:pt x="242" y="470"/>
                    <a:pt x="184" y="470"/>
                  </a:cubicBezTo>
                  <a:cubicBezTo>
                    <a:pt x="127" y="470"/>
                    <a:pt x="81" y="449"/>
                    <a:pt x="49" y="407"/>
                  </a:cubicBezTo>
                  <a:cubicBezTo>
                    <a:pt x="16" y="366"/>
                    <a:pt x="0" y="308"/>
                    <a:pt x="0" y="235"/>
                  </a:cubicBezTo>
                  <a:cubicBezTo>
                    <a:pt x="0" y="161"/>
                    <a:pt x="16" y="104"/>
                    <a:pt x="49" y="62"/>
                  </a:cubicBezTo>
                  <a:cubicBezTo>
                    <a:pt x="81" y="21"/>
                    <a:pt x="127" y="0"/>
                    <a:pt x="184" y="0"/>
                  </a:cubicBez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2" name="Freeform 201"/>
            <p:cNvSpPr>
              <a:spLocks/>
            </p:cNvSpPr>
            <p:nvPr/>
          </p:nvSpPr>
          <p:spPr bwMode="auto">
            <a:xfrm>
              <a:off x="5345161" y="2412359"/>
              <a:ext cx="95589" cy="184351"/>
            </a:xfrm>
            <a:custGeom>
              <a:avLst/>
              <a:gdLst/>
              <a:ahLst/>
              <a:cxnLst>
                <a:cxn ang="0">
                  <a:pos x="237" y="79"/>
                </a:cxn>
                <a:cxn ang="0">
                  <a:pos x="212" y="69"/>
                </a:cxn>
                <a:cxn ang="0">
                  <a:pos x="184" y="65"/>
                </a:cxn>
                <a:cxn ang="0">
                  <a:pos x="97" y="106"/>
                </a:cxn>
                <a:cxn ang="0">
                  <a:pos x="67" y="223"/>
                </a:cxn>
                <a:cxn ang="0">
                  <a:pos x="67" y="458"/>
                </a:cxn>
                <a:cxn ang="0">
                  <a:pos x="0" y="458"/>
                </a:cxn>
                <a:cxn ang="0">
                  <a:pos x="0" y="11"/>
                </a:cxn>
                <a:cxn ang="0">
                  <a:pos x="67" y="11"/>
                </a:cxn>
                <a:cxn ang="0">
                  <a:pos x="67" y="80"/>
                </a:cxn>
                <a:cxn ang="0">
                  <a:pos x="122" y="20"/>
                </a:cxn>
                <a:cxn ang="0">
                  <a:pos x="203" y="0"/>
                </a:cxn>
                <a:cxn ang="0">
                  <a:pos x="218" y="1"/>
                </a:cxn>
                <a:cxn ang="0">
                  <a:pos x="236" y="4"/>
                </a:cxn>
                <a:cxn ang="0">
                  <a:pos x="237" y="79"/>
                </a:cxn>
              </a:cxnLst>
              <a:rect l="0" t="0" r="r" b="b"/>
              <a:pathLst>
                <a:path w="237" h="458">
                  <a:moveTo>
                    <a:pt x="237" y="79"/>
                  </a:moveTo>
                  <a:cubicBezTo>
                    <a:pt x="229" y="75"/>
                    <a:pt x="221" y="71"/>
                    <a:pt x="212" y="69"/>
                  </a:cubicBezTo>
                  <a:cubicBezTo>
                    <a:pt x="203" y="67"/>
                    <a:pt x="194" y="65"/>
                    <a:pt x="184" y="65"/>
                  </a:cubicBezTo>
                  <a:cubicBezTo>
                    <a:pt x="146" y="65"/>
                    <a:pt x="117" y="79"/>
                    <a:pt x="97" y="106"/>
                  </a:cubicBezTo>
                  <a:cubicBezTo>
                    <a:pt x="77" y="133"/>
                    <a:pt x="67" y="172"/>
                    <a:pt x="67" y="223"/>
                  </a:cubicBezTo>
                  <a:lnTo>
                    <a:pt x="67" y="458"/>
                  </a:lnTo>
                  <a:lnTo>
                    <a:pt x="0" y="458"/>
                  </a:lnTo>
                  <a:lnTo>
                    <a:pt x="0" y="11"/>
                  </a:lnTo>
                  <a:lnTo>
                    <a:pt x="67" y="11"/>
                  </a:lnTo>
                  <a:lnTo>
                    <a:pt x="67" y="80"/>
                  </a:lnTo>
                  <a:cubicBezTo>
                    <a:pt x="81" y="53"/>
                    <a:pt x="99" y="33"/>
                    <a:pt x="122" y="20"/>
                  </a:cubicBezTo>
                  <a:cubicBezTo>
                    <a:pt x="144" y="7"/>
                    <a:pt x="171" y="0"/>
                    <a:pt x="203" y="0"/>
                  </a:cubicBezTo>
                  <a:cubicBezTo>
                    <a:pt x="207" y="0"/>
                    <a:pt x="212" y="0"/>
                    <a:pt x="218" y="1"/>
                  </a:cubicBezTo>
                  <a:cubicBezTo>
                    <a:pt x="223" y="2"/>
                    <a:pt x="230" y="3"/>
                    <a:pt x="236" y="4"/>
                  </a:cubicBezTo>
                  <a:lnTo>
                    <a:pt x="237" y="79"/>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3" name="Freeform 202"/>
            <p:cNvSpPr>
              <a:spLocks/>
            </p:cNvSpPr>
            <p:nvPr/>
          </p:nvSpPr>
          <p:spPr bwMode="auto">
            <a:xfrm>
              <a:off x="5564077" y="2356456"/>
              <a:ext cx="164721" cy="240253"/>
            </a:xfrm>
            <a:custGeom>
              <a:avLst/>
              <a:gdLst/>
              <a:ahLst/>
              <a:cxnLst>
                <a:cxn ang="0">
                  <a:pos x="0" y="0"/>
                </a:cxn>
                <a:cxn ang="0">
                  <a:pos x="72" y="0"/>
                </a:cxn>
                <a:cxn ang="0">
                  <a:pos x="72" y="244"/>
                </a:cxn>
                <a:cxn ang="0">
                  <a:pos x="336" y="244"/>
                </a:cxn>
                <a:cxn ang="0">
                  <a:pos x="336" y="0"/>
                </a:cxn>
                <a:cxn ang="0">
                  <a:pos x="409" y="0"/>
                </a:cxn>
                <a:cxn ang="0">
                  <a:pos x="409" y="596"/>
                </a:cxn>
                <a:cxn ang="0">
                  <a:pos x="336" y="596"/>
                </a:cxn>
                <a:cxn ang="0">
                  <a:pos x="336" y="312"/>
                </a:cxn>
                <a:cxn ang="0">
                  <a:pos x="72" y="312"/>
                </a:cxn>
                <a:cxn ang="0">
                  <a:pos x="72" y="596"/>
                </a:cxn>
                <a:cxn ang="0">
                  <a:pos x="0" y="596"/>
                </a:cxn>
                <a:cxn ang="0">
                  <a:pos x="0" y="0"/>
                </a:cxn>
              </a:cxnLst>
              <a:rect l="0" t="0" r="r" b="b"/>
              <a:pathLst>
                <a:path w="409" h="596">
                  <a:moveTo>
                    <a:pt x="0" y="0"/>
                  </a:moveTo>
                  <a:lnTo>
                    <a:pt x="72" y="0"/>
                  </a:lnTo>
                  <a:lnTo>
                    <a:pt x="72" y="244"/>
                  </a:lnTo>
                  <a:lnTo>
                    <a:pt x="336" y="244"/>
                  </a:lnTo>
                  <a:lnTo>
                    <a:pt x="336" y="0"/>
                  </a:lnTo>
                  <a:lnTo>
                    <a:pt x="409" y="0"/>
                  </a:lnTo>
                  <a:lnTo>
                    <a:pt x="409" y="596"/>
                  </a:lnTo>
                  <a:lnTo>
                    <a:pt x="336" y="596"/>
                  </a:lnTo>
                  <a:lnTo>
                    <a:pt x="336" y="312"/>
                  </a:lnTo>
                  <a:lnTo>
                    <a:pt x="72" y="312"/>
                  </a:lnTo>
                  <a:lnTo>
                    <a:pt x="72" y="596"/>
                  </a:lnTo>
                  <a:lnTo>
                    <a:pt x="0" y="596"/>
                  </a:lnTo>
                  <a:lnTo>
                    <a:pt x="0" y="0"/>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4" name="Freeform 203"/>
            <p:cNvSpPr>
              <a:spLocks noEditPoints="1"/>
            </p:cNvSpPr>
            <p:nvPr/>
          </p:nvSpPr>
          <p:spPr bwMode="auto">
            <a:xfrm>
              <a:off x="5785981" y="2346214"/>
              <a:ext cx="26885" cy="250495"/>
            </a:xfrm>
            <a:custGeom>
              <a:avLst/>
              <a:gdLst/>
              <a:ahLst/>
              <a:cxnLst>
                <a:cxn ang="0">
                  <a:pos x="0" y="174"/>
                </a:cxn>
                <a:cxn ang="0">
                  <a:pos x="66" y="174"/>
                </a:cxn>
                <a:cxn ang="0">
                  <a:pos x="66" y="621"/>
                </a:cxn>
                <a:cxn ang="0">
                  <a:pos x="0" y="621"/>
                </a:cxn>
                <a:cxn ang="0">
                  <a:pos x="0" y="174"/>
                </a:cxn>
                <a:cxn ang="0">
                  <a:pos x="0" y="0"/>
                </a:cxn>
                <a:cxn ang="0">
                  <a:pos x="66" y="0"/>
                </a:cxn>
                <a:cxn ang="0">
                  <a:pos x="66" y="93"/>
                </a:cxn>
                <a:cxn ang="0">
                  <a:pos x="0" y="93"/>
                </a:cxn>
                <a:cxn ang="0">
                  <a:pos x="0" y="0"/>
                </a:cxn>
              </a:cxnLst>
              <a:rect l="0" t="0" r="r" b="b"/>
              <a:pathLst>
                <a:path w="66" h="621">
                  <a:moveTo>
                    <a:pt x="0" y="174"/>
                  </a:moveTo>
                  <a:lnTo>
                    <a:pt x="66" y="174"/>
                  </a:lnTo>
                  <a:lnTo>
                    <a:pt x="66" y="621"/>
                  </a:lnTo>
                  <a:lnTo>
                    <a:pt x="0" y="621"/>
                  </a:lnTo>
                  <a:lnTo>
                    <a:pt x="0" y="174"/>
                  </a:lnTo>
                  <a:close/>
                  <a:moveTo>
                    <a:pt x="0" y="0"/>
                  </a:moveTo>
                  <a:lnTo>
                    <a:pt x="66" y="0"/>
                  </a:lnTo>
                  <a:lnTo>
                    <a:pt x="66" y="93"/>
                  </a:lnTo>
                  <a:lnTo>
                    <a:pt x="0" y="93"/>
                  </a:lnTo>
                  <a:lnTo>
                    <a:pt x="0" y="0"/>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5" name="Freeform 204"/>
            <p:cNvSpPr>
              <a:spLocks noEditPoints="1"/>
            </p:cNvSpPr>
            <p:nvPr/>
          </p:nvSpPr>
          <p:spPr bwMode="auto">
            <a:xfrm>
              <a:off x="5857246" y="2412359"/>
              <a:ext cx="145091" cy="253482"/>
            </a:xfrm>
            <a:custGeom>
              <a:avLst/>
              <a:gdLst/>
              <a:ahLst/>
              <a:cxnLst>
                <a:cxn ang="0">
                  <a:pos x="294" y="229"/>
                </a:cxn>
                <a:cxn ang="0">
                  <a:pos x="264" y="105"/>
                </a:cxn>
                <a:cxn ang="0">
                  <a:pos x="181" y="62"/>
                </a:cxn>
                <a:cxn ang="0">
                  <a:pos x="98" y="105"/>
                </a:cxn>
                <a:cxn ang="0">
                  <a:pos x="69" y="229"/>
                </a:cxn>
                <a:cxn ang="0">
                  <a:pos x="98" y="353"/>
                </a:cxn>
                <a:cxn ang="0">
                  <a:pos x="181" y="397"/>
                </a:cxn>
                <a:cxn ang="0">
                  <a:pos x="264" y="353"/>
                </a:cxn>
                <a:cxn ang="0">
                  <a:pos x="294" y="229"/>
                </a:cxn>
                <a:cxn ang="0">
                  <a:pos x="360" y="403"/>
                </a:cxn>
                <a:cxn ang="0">
                  <a:pos x="315" y="573"/>
                </a:cxn>
                <a:cxn ang="0">
                  <a:pos x="175" y="629"/>
                </a:cxn>
                <a:cxn ang="0">
                  <a:pos x="109" y="623"/>
                </a:cxn>
                <a:cxn ang="0">
                  <a:pos x="49" y="605"/>
                </a:cxn>
                <a:cxn ang="0">
                  <a:pos x="49" y="533"/>
                </a:cxn>
                <a:cxn ang="0">
                  <a:pos x="106" y="559"/>
                </a:cxn>
                <a:cxn ang="0">
                  <a:pos x="164" y="568"/>
                </a:cxn>
                <a:cxn ang="0">
                  <a:pos x="262" y="530"/>
                </a:cxn>
                <a:cxn ang="0">
                  <a:pos x="294" y="416"/>
                </a:cxn>
                <a:cxn ang="0">
                  <a:pos x="294" y="380"/>
                </a:cxn>
                <a:cxn ang="0">
                  <a:pos x="242" y="439"/>
                </a:cxn>
                <a:cxn ang="0">
                  <a:pos x="165" y="458"/>
                </a:cxn>
                <a:cxn ang="0">
                  <a:pos x="45" y="396"/>
                </a:cxn>
                <a:cxn ang="0">
                  <a:pos x="0" y="229"/>
                </a:cxn>
                <a:cxn ang="0">
                  <a:pos x="45" y="63"/>
                </a:cxn>
                <a:cxn ang="0">
                  <a:pos x="165" y="0"/>
                </a:cxn>
                <a:cxn ang="0">
                  <a:pos x="242" y="20"/>
                </a:cxn>
                <a:cxn ang="0">
                  <a:pos x="294" y="79"/>
                </a:cxn>
                <a:cxn ang="0">
                  <a:pos x="294" y="11"/>
                </a:cxn>
                <a:cxn ang="0">
                  <a:pos x="360" y="11"/>
                </a:cxn>
                <a:cxn ang="0">
                  <a:pos x="360" y="403"/>
                </a:cxn>
              </a:cxnLst>
              <a:rect l="0" t="0" r="r" b="b"/>
              <a:pathLst>
                <a:path w="360" h="629">
                  <a:moveTo>
                    <a:pt x="294" y="229"/>
                  </a:moveTo>
                  <a:cubicBezTo>
                    <a:pt x="294" y="176"/>
                    <a:pt x="284" y="135"/>
                    <a:pt x="264" y="105"/>
                  </a:cubicBezTo>
                  <a:cubicBezTo>
                    <a:pt x="244" y="76"/>
                    <a:pt x="217" y="62"/>
                    <a:pt x="181" y="62"/>
                  </a:cubicBezTo>
                  <a:cubicBezTo>
                    <a:pt x="146" y="62"/>
                    <a:pt x="118" y="76"/>
                    <a:pt x="98" y="105"/>
                  </a:cubicBezTo>
                  <a:cubicBezTo>
                    <a:pt x="78" y="135"/>
                    <a:pt x="69" y="176"/>
                    <a:pt x="69" y="229"/>
                  </a:cubicBezTo>
                  <a:cubicBezTo>
                    <a:pt x="69" y="282"/>
                    <a:pt x="78" y="324"/>
                    <a:pt x="98" y="353"/>
                  </a:cubicBezTo>
                  <a:cubicBezTo>
                    <a:pt x="118" y="382"/>
                    <a:pt x="146" y="397"/>
                    <a:pt x="181" y="397"/>
                  </a:cubicBezTo>
                  <a:cubicBezTo>
                    <a:pt x="217" y="397"/>
                    <a:pt x="244" y="382"/>
                    <a:pt x="264" y="353"/>
                  </a:cubicBezTo>
                  <a:cubicBezTo>
                    <a:pt x="284" y="324"/>
                    <a:pt x="294" y="282"/>
                    <a:pt x="294" y="229"/>
                  </a:cubicBezTo>
                  <a:close/>
                  <a:moveTo>
                    <a:pt x="360" y="403"/>
                  </a:moveTo>
                  <a:cubicBezTo>
                    <a:pt x="360" y="479"/>
                    <a:pt x="345" y="536"/>
                    <a:pt x="315" y="573"/>
                  </a:cubicBezTo>
                  <a:cubicBezTo>
                    <a:pt x="284" y="610"/>
                    <a:pt x="237" y="629"/>
                    <a:pt x="175" y="629"/>
                  </a:cubicBezTo>
                  <a:cubicBezTo>
                    <a:pt x="151" y="629"/>
                    <a:pt x="129" y="627"/>
                    <a:pt x="109" y="623"/>
                  </a:cubicBezTo>
                  <a:cubicBezTo>
                    <a:pt x="88" y="619"/>
                    <a:pt x="68" y="613"/>
                    <a:pt x="49" y="605"/>
                  </a:cubicBezTo>
                  <a:lnTo>
                    <a:pt x="49" y="533"/>
                  </a:lnTo>
                  <a:cubicBezTo>
                    <a:pt x="68" y="545"/>
                    <a:pt x="87" y="554"/>
                    <a:pt x="106" y="559"/>
                  </a:cubicBezTo>
                  <a:cubicBezTo>
                    <a:pt x="125" y="565"/>
                    <a:pt x="144" y="568"/>
                    <a:pt x="164" y="568"/>
                  </a:cubicBezTo>
                  <a:cubicBezTo>
                    <a:pt x="208" y="568"/>
                    <a:pt x="240" y="555"/>
                    <a:pt x="262" y="530"/>
                  </a:cubicBezTo>
                  <a:cubicBezTo>
                    <a:pt x="283" y="505"/>
                    <a:pt x="294" y="467"/>
                    <a:pt x="294" y="416"/>
                  </a:cubicBezTo>
                  <a:lnTo>
                    <a:pt x="294" y="380"/>
                  </a:lnTo>
                  <a:cubicBezTo>
                    <a:pt x="280" y="406"/>
                    <a:pt x="263" y="426"/>
                    <a:pt x="242" y="439"/>
                  </a:cubicBezTo>
                  <a:cubicBezTo>
                    <a:pt x="220" y="452"/>
                    <a:pt x="195" y="458"/>
                    <a:pt x="165" y="458"/>
                  </a:cubicBezTo>
                  <a:cubicBezTo>
                    <a:pt x="115" y="458"/>
                    <a:pt x="76" y="437"/>
                    <a:pt x="45" y="396"/>
                  </a:cubicBezTo>
                  <a:cubicBezTo>
                    <a:pt x="15" y="354"/>
                    <a:pt x="0" y="298"/>
                    <a:pt x="0" y="229"/>
                  </a:cubicBezTo>
                  <a:cubicBezTo>
                    <a:pt x="0" y="160"/>
                    <a:pt x="15" y="105"/>
                    <a:pt x="45" y="63"/>
                  </a:cubicBezTo>
                  <a:cubicBezTo>
                    <a:pt x="76" y="21"/>
                    <a:pt x="115" y="0"/>
                    <a:pt x="165" y="0"/>
                  </a:cubicBezTo>
                  <a:cubicBezTo>
                    <a:pt x="195" y="0"/>
                    <a:pt x="220" y="6"/>
                    <a:pt x="242" y="20"/>
                  </a:cubicBezTo>
                  <a:cubicBezTo>
                    <a:pt x="263" y="33"/>
                    <a:pt x="280" y="52"/>
                    <a:pt x="294" y="79"/>
                  </a:cubicBezTo>
                  <a:lnTo>
                    <a:pt x="294" y="11"/>
                  </a:lnTo>
                  <a:lnTo>
                    <a:pt x="360" y="11"/>
                  </a:lnTo>
                  <a:lnTo>
                    <a:pt x="360" y="403"/>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6" name="Freeform 205"/>
            <p:cNvSpPr>
              <a:spLocks/>
            </p:cNvSpPr>
            <p:nvPr/>
          </p:nvSpPr>
          <p:spPr bwMode="auto">
            <a:xfrm>
              <a:off x="6056959" y="2346214"/>
              <a:ext cx="136129" cy="250495"/>
            </a:xfrm>
            <a:custGeom>
              <a:avLst/>
              <a:gdLst/>
              <a:ahLst/>
              <a:cxnLst>
                <a:cxn ang="0">
                  <a:pos x="337" y="351"/>
                </a:cxn>
                <a:cxn ang="0">
                  <a:pos x="337" y="621"/>
                </a:cxn>
                <a:cxn ang="0">
                  <a:pos x="271" y="621"/>
                </a:cxn>
                <a:cxn ang="0">
                  <a:pos x="271" y="354"/>
                </a:cxn>
                <a:cxn ang="0">
                  <a:pos x="249" y="258"/>
                </a:cxn>
                <a:cxn ang="0">
                  <a:pos x="182" y="227"/>
                </a:cxn>
                <a:cxn ang="0">
                  <a:pos x="97" y="265"/>
                </a:cxn>
                <a:cxn ang="0">
                  <a:pos x="66" y="368"/>
                </a:cxn>
                <a:cxn ang="0">
                  <a:pos x="66" y="621"/>
                </a:cxn>
                <a:cxn ang="0">
                  <a:pos x="0" y="621"/>
                </a:cxn>
                <a:cxn ang="0">
                  <a:pos x="0" y="0"/>
                </a:cxn>
                <a:cxn ang="0">
                  <a:pos x="66" y="0"/>
                </a:cxn>
                <a:cxn ang="0">
                  <a:pos x="66" y="243"/>
                </a:cxn>
                <a:cxn ang="0">
                  <a:pos x="122" y="183"/>
                </a:cxn>
                <a:cxn ang="0">
                  <a:pos x="197" y="163"/>
                </a:cxn>
                <a:cxn ang="0">
                  <a:pos x="302" y="211"/>
                </a:cxn>
                <a:cxn ang="0">
                  <a:pos x="337" y="351"/>
                </a:cxn>
              </a:cxnLst>
              <a:rect l="0" t="0" r="r" b="b"/>
              <a:pathLst>
                <a:path w="337" h="621">
                  <a:moveTo>
                    <a:pt x="337" y="351"/>
                  </a:moveTo>
                  <a:lnTo>
                    <a:pt x="337" y="621"/>
                  </a:lnTo>
                  <a:lnTo>
                    <a:pt x="271" y="621"/>
                  </a:lnTo>
                  <a:lnTo>
                    <a:pt x="271" y="354"/>
                  </a:lnTo>
                  <a:cubicBezTo>
                    <a:pt x="271" y="311"/>
                    <a:pt x="264" y="280"/>
                    <a:pt x="249" y="258"/>
                  </a:cubicBezTo>
                  <a:cubicBezTo>
                    <a:pt x="234" y="237"/>
                    <a:pt x="211" y="227"/>
                    <a:pt x="182" y="227"/>
                  </a:cubicBezTo>
                  <a:cubicBezTo>
                    <a:pt x="146" y="227"/>
                    <a:pt x="118" y="240"/>
                    <a:pt x="97" y="265"/>
                  </a:cubicBezTo>
                  <a:cubicBezTo>
                    <a:pt x="77" y="290"/>
                    <a:pt x="66" y="325"/>
                    <a:pt x="66" y="368"/>
                  </a:cubicBezTo>
                  <a:lnTo>
                    <a:pt x="66" y="621"/>
                  </a:lnTo>
                  <a:lnTo>
                    <a:pt x="0" y="621"/>
                  </a:lnTo>
                  <a:lnTo>
                    <a:pt x="0" y="0"/>
                  </a:lnTo>
                  <a:lnTo>
                    <a:pt x="66" y="0"/>
                  </a:lnTo>
                  <a:lnTo>
                    <a:pt x="66" y="243"/>
                  </a:lnTo>
                  <a:cubicBezTo>
                    <a:pt x="82" y="216"/>
                    <a:pt x="101" y="196"/>
                    <a:pt x="122" y="183"/>
                  </a:cubicBezTo>
                  <a:cubicBezTo>
                    <a:pt x="144" y="170"/>
                    <a:pt x="168" y="163"/>
                    <a:pt x="197" y="163"/>
                  </a:cubicBezTo>
                  <a:cubicBezTo>
                    <a:pt x="243" y="163"/>
                    <a:pt x="278" y="179"/>
                    <a:pt x="302" y="211"/>
                  </a:cubicBezTo>
                  <a:cubicBezTo>
                    <a:pt x="325" y="243"/>
                    <a:pt x="337" y="289"/>
                    <a:pt x="337" y="351"/>
                  </a:cubicBez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7" name="Rectangle 206"/>
            <p:cNvSpPr>
              <a:spLocks noChangeArrowheads="1"/>
            </p:cNvSpPr>
            <p:nvPr/>
          </p:nvSpPr>
          <p:spPr bwMode="auto">
            <a:xfrm>
              <a:off x="6232775" y="2493012"/>
              <a:ext cx="78093" cy="26885"/>
            </a:xfrm>
            <a:prstGeom prst="rect">
              <a:avLst/>
            </a:prstGeom>
            <a:solidFill>
              <a:schemeClr val="bg1"/>
            </a:solidFill>
            <a:ln w="12700">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08" name="Freeform 207"/>
            <p:cNvSpPr>
              <a:spLocks noEditPoints="1"/>
            </p:cNvSpPr>
            <p:nvPr/>
          </p:nvSpPr>
          <p:spPr bwMode="auto">
            <a:xfrm>
              <a:off x="6354396" y="2356456"/>
              <a:ext cx="139970" cy="240253"/>
            </a:xfrm>
            <a:custGeom>
              <a:avLst/>
              <a:gdLst/>
              <a:ahLst/>
              <a:cxnLst>
                <a:cxn ang="0">
                  <a:pos x="73" y="66"/>
                </a:cxn>
                <a:cxn ang="0">
                  <a:pos x="73" y="290"/>
                </a:cxn>
                <a:cxn ang="0">
                  <a:pos x="164" y="290"/>
                </a:cxn>
                <a:cxn ang="0">
                  <a:pos x="243" y="261"/>
                </a:cxn>
                <a:cxn ang="0">
                  <a:pos x="271" y="178"/>
                </a:cxn>
                <a:cxn ang="0">
                  <a:pos x="243" y="95"/>
                </a:cxn>
                <a:cxn ang="0">
                  <a:pos x="164" y="66"/>
                </a:cxn>
                <a:cxn ang="0">
                  <a:pos x="73" y="66"/>
                </a:cxn>
                <a:cxn ang="0">
                  <a:pos x="0" y="0"/>
                </a:cxn>
                <a:cxn ang="0">
                  <a:pos x="164" y="0"/>
                </a:cxn>
                <a:cxn ang="0">
                  <a:pos x="301" y="45"/>
                </a:cxn>
                <a:cxn ang="0">
                  <a:pos x="347" y="178"/>
                </a:cxn>
                <a:cxn ang="0">
                  <a:pos x="301" y="311"/>
                </a:cxn>
                <a:cxn ang="0">
                  <a:pos x="164" y="357"/>
                </a:cxn>
                <a:cxn ang="0">
                  <a:pos x="73" y="357"/>
                </a:cxn>
                <a:cxn ang="0">
                  <a:pos x="73" y="596"/>
                </a:cxn>
                <a:cxn ang="0">
                  <a:pos x="0" y="596"/>
                </a:cxn>
                <a:cxn ang="0">
                  <a:pos x="0" y="0"/>
                </a:cxn>
              </a:cxnLst>
              <a:rect l="0" t="0" r="r" b="b"/>
              <a:pathLst>
                <a:path w="347" h="596">
                  <a:moveTo>
                    <a:pt x="73" y="66"/>
                  </a:moveTo>
                  <a:lnTo>
                    <a:pt x="73" y="290"/>
                  </a:lnTo>
                  <a:lnTo>
                    <a:pt x="164" y="290"/>
                  </a:lnTo>
                  <a:cubicBezTo>
                    <a:pt x="198" y="290"/>
                    <a:pt x="224" y="280"/>
                    <a:pt x="243" y="261"/>
                  </a:cubicBezTo>
                  <a:cubicBezTo>
                    <a:pt x="261" y="242"/>
                    <a:pt x="271" y="214"/>
                    <a:pt x="271" y="178"/>
                  </a:cubicBezTo>
                  <a:cubicBezTo>
                    <a:pt x="271" y="142"/>
                    <a:pt x="261" y="115"/>
                    <a:pt x="243" y="95"/>
                  </a:cubicBezTo>
                  <a:cubicBezTo>
                    <a:pt x="224" y="76"/>
                    <a:pt x="198" y="66"/>
                    <a:pt x="164" y="66"/>
                  </a:cubicBezTo>
                  <a:lnTo>
                    <a:pt x="73" y="66"/>
                  </a:lnTo>
                  <a:close/>
                  <a:moveTo>
                    <a:pt x="0" y="0"/>
                  </a:moveTo>
                  <a:lnTo>
                    <a:pt x="164" y="0"/>
                  </a:lnTo>
                  <a:cubicBezTo>
                    <a:pt x="224" y="0"/>
                    <a:pt x="270" y="15"/>
                    <a:pt x="301" y="45"/>
                  </a:cubicBezTo>
                  <a:cubicBezTo>
                    <a:pt x="331" y="75"/>
                    <a:pt x="347" y="120"/>
                    <a:pt x="347" y="178"/>
                  </a:cubicBezTo>
                  <a:cubicBezTo>
                    <a:pt x="347" y="237"/>
                    <a:pt x="331" y="281"/>
                    <a:pt x="301" y="311"/>
                  </a:cubicBezTo>
                  <a:cubicBezTo>
                    <a:pt x="270" y="342"/>
                    <a:pt x="224" y="357"/>
                    <a:pt x="164" y="357"/>
                  </a:cubicBezTo>
                  <a:lnTo>
                    <a:pt x="73" y="357"/>
                  </a:lnTo>
                  <a:lnTo>
                    <a:pt x="73" y="596"/>
                  </a:lnTo>
                  <a:lnTo>
                    <a:pt x="0" y="596"/>
                  </a:lnTo>
                  <a:lnTo>
                    <a:pt x="0" y="0"/>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9" name="Freeform 208"/>
            <p:cNvSpPr>
              <a:spLocks noEditPoints="1"/>
            </p:cNvSpPr>
            <p:nvPr/>
          </p:nvSpPr>
          <p:spPr bwMode="auto">
            <a:xfrm>
              <a:off x="6520823" y="2412359"/>
              <a:ext cx="150639" cy="189472"/>
            </a:xfrm>
            <a:custGeom>
              <a:avLst/>
              <a:gdLst/>
              <a:ahLst/>
              <a:cxnLst>
                <a:cxn ang="0">
                  <a:pos x="373" y="216"/>
                </a:cxn>
                <a:cxn ang="0">
                  <a:pos x="373" y="252"/>
                </a:cxn>
                <a:cxn ang="0">
                  <a:pos x="69" y="252"/>
                </a:cxn>
                <a:cxn ang="0">
                  <a:pos x="110" y="368"/>
                </a:cxn>
                <a:cxn ang="0">
                  <a:pos x="213" y="408"/>
                </a:cxn>
                <a:cxn ang="0">
                  <a:pos x="287" y="397"/>
                </a:cxn>
                <a:cxn ang="0">
                  <a:pos x="358" y="366"/>
                </a:cxn>
                <a:cxn ang="0">
                  <a:pos x="358" y="436"/>
                </a:cxn>
                <a:cxn ang="0">
                  <a:pos x="285" y="461"/>
                </a:cxn>
                <a:cxn ang="0">
                  <a:pos x="209" y="470"/>
                </a:cxn>
                <a:cxn ang="0">
                  <a:pos x="56" y="408"/>
                </a:cxn>
                <a:cxn ang="0">
                  <a:pos x="0" y="239"/>
                </a:cxn>
                <a:cxn ang="0">
                  <a:pos x="54" y="65"/>
                </a:cxn>
                <a:cxn ang="0">
                  <a:pos x="198" y="0"/>
                </a:cxn>
                <a:cxn ang="0">
                  <a:pos x="326" y="58"/>
                </a:cxn>
                <a:cxn ang="0">
                  <a:pos x="373" y="216"/>
                </a:cxn>
                <a:cxn ang="0">
                  <a:pos x="307" y="195"/>
                </a:cxn>
                <a:cxn ang="0">
                  <a:pos x="277" y="98"/>
                </a:cxn>
                <a:cxn ang="0">
                  <a:pos x="198" y="62"/>
                </a:cxn>
                <a:cxn ang="0">
                  <a:pos x="109" y="97"/>
                </a:cxn>
                <a:cxn ang="0">
                  <a:pos x="71" y="195"/>
                </a:cxn>
                <a:cxn ang="0">
                  <a:pos x="307" y="195"/>
                </a:cxn>
              </a:cxnLst>
              <a:rect l="0" t="0" r="r" b="b"/>
              <a:pathLst>
                <a:path w="373" h="470">
                  <a:moveTo>
                    <a:pt x="373" y="216"/>
                  </a:moveTo>
                  <a:lnTo>
                    <a:pt x="373" y="252"/>
                  </a:lnTo>
                  <a:lnTo>
                    <a:pt x="69" y="252"/>
                  </a:lnTo>
                  <a:cubicBezTo>
                    <a:pt x="72" y="303"/>
                    <a:pt x="86" y="341"/>
                    <a:pt x="110" y="368"/>
                  </a:cubicBezTo>
                  <a:cubicBezTo>
                    <a:pt x="135" y="394"/>
                    <a:pt x="169" y="408"/>
                    <a:pt x="213" y="408"/>
                  </a:cubicBezTo>
                  <a:cubicBezTo>
                    <a:pt x="238" y="408"/>
                    <a:pt x="263" y="404"/>
                    <a:pt x="287" y="397"/>
                  </a:cubicBezTo>
                  <a:cubicBezTo>
                    <a:pt x="311" y="390"/>
                    <a:pt x="334" y="380"/>
                    <a:pt x="358" y="366"/>
                  </a:cubicBezTo>
                  <a:lnTo>
                    <a:pt x="358" y="436"/>
                  </a:lnTo>
                  <a:cubicBezTo>
                    <a:pt x="334" y="447"/>
                    <a:pt x="310" y="455"/>
                    <a:pt x="285" y="461"/>
                  </a:cubicBezTo>
                  <a:cubicBezTo>
                    <a:pt x="260" y="467"/>
                    <a:pt x="235" y="470"/>
                    <a:pt x="209" y="470"/>
                  </a:cubicBezTo>
                  <a:cubicBezTo>
                    <a:pt x="145" y="470"/>
                    <a:pt x="94" y="449"/>
                    <a:pt x="56" y="408"/>
                  </a:cubicBezTo>
                  <a:cubicBezTo>
                    <a:pt x="19" y="366"/>
                    <a:pt x="0" y="310"/>
                    <a:pt x="0" y="239"/>
                  </a:cubicBezTo>
                  <a:cubicBezTo>
                    <a:pt x="0" y="166"/>
                    <a:pt x="18" y="108"/>
                    <a:pt x="54" y="65"/>
                  </a:cubicBezTo>
                  <a:cubicBezTo>
                    <a:pt x="89" y="21"/>
                    <a:pt x="137" y="0"/>
                    <a:pt x="198" y="0"/>
                  </a:cubicBezTo>
                  <a:cubicBezTo>
                    <a:pt x="252" y="0"/>
                    <a:pt x="295" y="19"/>
                    <a:pt x="326" y="58"/>
                  </a:cubicBezTo>
                  <a:cubicBezTo>
                    <a:pt x="358" y="97"/>
                    <a:pt x="373" y="150"/>
                    <a:pt x="373" y="216"/>
                  </a:cubicBezTo>
                  <a:close/>
                  <a:moveTo>
                    <a:pt x="307" y="195"/>
                  </a:moveTo>
                  <a:cubicBezTo>
                    <a:pt x="307" y="154"/>
                    <a:pt x="296" y="122"/>
                    <a:pt x="277" y="98"/>
                  </a:cubicBezTo>
                  <a:cubicBezTo>
                    <a:pt x="257" y="74"/>
                    <a:pt x="231" y="62"/>
                    <a:pt x="198" y="62"/>
                  </a:cubicBezTo>
                  <a:cubicBezTo>
                    <a:pt x="161" y="62"/>
                    <a:pt x="132" y="74"/>
                    <a:pt x="109" y="97"/>
                  </a:cubicBezTo>
                  <a:cubicBezTo>
                    <a:pt x="87" y="120"/>
                    <a:pt x="75" y="153"/>
                    <a:pt x="71" y="195"/>
                  </a:cubicBezTo>
                  <a:lnTo>
                    <a:pt x="307" y="195"/>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0" name="Freeform 209"/>
            <p:cNvSpPr>
              <a:spLocks/>
            </p:cNvSpPr>
            <p:nvPr/>
          </p:nvSpPr>
          <p:spPr bwMode="auto">
            <a:xfrm>
              <a:off x="6714562" y="2412359"/>
              <a:ext cx="95163" cy="184351"/>
            </a:xfrm>
            <a:custGeom>
              <a:avLst/>
              <a:gdLst/>
              <a:ahLst/>
              <a:cxnLst>
                <a:cxn ang="0">
                  <a:pos x="236" y="79"/>
                </a:cxn>
                <a:cxn ang="0">
                  <a:pos x="212" y="69"/>
                </a:cxn>
                <a:cxn ang="0">
                  <a:pos x="183" y="65"/>
                </a:cxn>
                <a:cxn ang="0">
                  <a:pos x="97" y="106"/>
                </a:cxn>
                <a:cxn ang="0">
                  <a:pos x="67" y="223"/>
                </a:cxn>
                <a:cxn ang="0">
                  <a:pos x="67" y="458"/>
                </a:cxn>
                <a:cxn ang="0">
                  <a:pos x="0" y="458"/>
                </a:cxn>
                <a:cxn ang="0">
                  <a:pos x="0" y="11"/>
                </a:cxn>
                <a:cxn ang="0">
                  <a:pos x="67" y="11"/>
                </a:cxn>
                <a:cxn ang="0">
                  <a:pos x="67" y="80"/>
                </a:cxn>
                <a:cxn ang="0">
                  <a:pos x="121" y="20"/>
                </a:cxn>
                <a:cxn ang="0">
                  <a:pos x="202" y="0"/>
                </a:cxn>
                <a:cxn ang="0">
                  <a:pos x="218" y="1"/>
                </a:cxn>
                <a:cxn ang="0">
                  <a:pos x="236" y="4"/>
                </a:cxn>
                <a:cxn ang="0">
                  <a:pos x="236" y="79"/>
                </a:cxn>
              </a:cxnLst>
              <a:rect l="0" t="0" r="r" b="b"/>
              <a:pathLst>
                <a:path w="236" h="458">
                  <a:moveTo>
                    <a:pt x="236" y="79"/>
                  </a:moveTo>
                  <a:cubicBezTo>
                    <a:pt x="229" y="75"/>
                    <a:pt x="221" y="71"/>
                    <a:pt x="212" y="69"/>
                  </a:cubicBezTo>
                  <a:cubicBezTo>
                    <a:pt x="203" y="67"/>
                    <a:pt x="194" y="65"/>
                    <a:pt x="183" y="65"/>
                  </a:cubicBezTo>
                  <a:cubicBezTo>
                    <a:pt x="146" y="65"/>
                    <a:pt x="117" y="79"/>
                    <a:pt x="97" y="106"/>
                  </a:cubicBezTo>
                  <a:cubicBezTo>
                    <a:pt x="77" y="133"/>
                    <a:pt x="67" y="172"/>
                    <a:pt x="67" y="223"/>
                  </a:cubicBezTo>
                  <a:lnTo>
                    <a:pt x="67" y="458"/>
                  </a:lnTo>
                  <a:lnTo>
                    <a:pt x="0" y="458"/>
                  </a:lnTo>
                  <a:lnTo>
                    <a:pt x="0" y="11"/>
                  </a:lnTo>
                  <a:lnTo>
                    <a:pt x="67" y="11"/>
                  </a:lnTo>
                  <a:lnTo>
                    <a:pt x="67" y="80"/>
                  </a:lnTo>
                  <a:cubicBezTo>
                    <a:pt x="81" y="53"/>
                    <a:pt x="99" y="33"/>
                    <a:pt x="121" y="20"/>
                  </a:cubicBezTo>
                  <a:cubicBezTo>
                    <a:pt x="144" y="7"/>
                    <a:pt x="171" y="0"/>
                    <a:pt x="202" y="0"/>
                  </a:cubicBezTo>
                  <a:cubicBezTo>
                    <a:pt x="207" y="0"/>
                    <a:pt x="212" y="0"/>
                    <a:pt x="218" y="1"/>
                  </a:cubicBezTo>
                  <a:cubicBezTo>
                    <a:pt x="223" y="2"/>
                    <a:pt x="229" y="3"/>
                    <a:pt x="236" y="4"/>
                  </a:cubicBezTo>
                  <a:lnTo>
                    <a:pt x="236" y="79"/>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1" name="Freeform 210"/>
            <p:cNvSpPr>
              <a:spLocks/>
            </p:cNvSpPr>
            <p:nvPr/>
          </p:nvSpPr>
          <p:spPr bwMode="auto">
            <a:xfrm>
              <a:off x="6816126" y="2346214"/>
              <a:ext cx="103697" cy="250495"/>
            </a:xfrm>
            <a:custGeom>
              <a:avLst/>
              <a:gdLst/>
              <a:ahLst/>
              <a:cxnLst>
                <a:cxn ang="0">
                  <a:pos x="257" y="0"/>
                </a:cxn>
                <a:cxn ang="0">
                  <a:pos x="257" y="61"/>
                </a:cxn>
                <a:cxn ang="0">
                  <a:pos x="194" y="61"/>
                </a:cxn>
                <a:cxn ang="0">
                  <a:pos x="144" y="77"/>
                </a:cxn>
                <a:cxn ang="0">
                  <a:pos x="130" y="134"/>
                </a:cxn>
                <a:cxn ang="0">
                  <a:pos x="130" y="174"/>
                </a:cxn>
                <a:cxn ang="0">
                  <a:pos x="239" y="174"/>
                </a:cxn>
                <a:cxn ang="0">
                  <a:pos x="239" y="231"/>
                </a:cxn>
                <a:cxn ang="0">
                  <a:pos x="130" y="231"/>
                </a:cxn>
                <a:cxn ang="0">
                  <a:pos x="130" y="621"/>
                </a:cxn>
                <a:cxn ang="0">
                  <a:pos x="64" y="621"/>
                </a:cxn>
                <a:cxn ang="0">
                  <a:pos x="64" y="231"/>
                </a:cxn>
                <a:cxn ang="0">
                  <a:pos x="0" y="231"/>
                </a:cxn>
                <a:cxn ang="0">
                  <a:pos x="0" y="174"/>
                </a:cxn>
                <a:cxn ang="0">
                  <a:pos x="64" y="174"/>
                </a:cxn>
                <a:cxn ang="0">
                  <a:pos x="64" y="143"/>
                </a:cxn>
                <a:cxn ang="0">
                  <a:pos x="95" y="34"/>
                </a:cxn>
                <a:cxn ang="0">
                  <a:pos x="194" y="0"/>
                </a:cxn>
                <a:cxn ang="0">
                  <a:pos x="257" y="0"/>
                </a:cxn>
              </a:cxnLst>
              <a:rect l="0" t="0" r="r" b="b"/>
              <a:pathLst>
                <a:path w="257" h="621">
                  <a:moveTo>
                    <a:pt x="257" y="0"/>
                  </a:moveTo>
                  <a:lnTo>
                    <a:pt x="257" y="61"/>
                  </a:lnTo>
                  <a:lnTo>
                    <a:pt x="194" y="61"/>
                  </a:lnTo>
                  <a:cubicBezTo>
                    <a:pt x="170" y="61"/>
                    <a:pt x="153" y="66"/>
                    <a:pt x="144" y="77"/>
                  </a:cubicBezTo>
                  <a:cubicBezTo>
                    <a:pt x="135" y="87"/>
                    <a:pt x="130" y="106"/>
                    <a:pt x="130" y="134"/>
                  </a:cubicBezTo>
                  <a:lnTo>
                    <a:pt x="130" y="174"/>
                  </a:lnTo>
                  <a:lnTo>
                    <a:pt x="239" y="174"/>
                  </a:lnTo>
                  <a:lnTo>
                    <a:pt x="239" y="231"/>
                  </a:lnTo>
                  <a:lnTo>
                    <a:pt x="130" y="231"/>
                  </a:lnTo>
                  <a:lnTo>
                    <a:pt x="130" y="621"/>
                  </a:lnTo>
                  <a:lnTo>
                    <a:pt x="64" y="621"/>
                  </a:lnTo>
                  <a:lnTo>
                    <a:pt x="64" y="231"/>
                  </a:lnTo>
                  <a:lnTo>
                    <a:pt x="0" y="231"/>
                  </a:lnTo>
                  <a:lnTo>
                    <a:pt x="0" y="174"/>
                  </a:lnTo>
                  <a:lnTo>
                    <a:pt x="64" y="174"/>
                  </a:lnTo>
                  <a:lnTo>
                    <a:pt x="64" y="143"/>
                  </a:lnTo>
                  <a:cubicBezTo>
                    <a:pt x="64" y="93"/>
                    <a:pt x="74" y="56"/>
                    <a:pt x="95" y="34"/>
                  </a:cubicBezTo>
                  <a:cubicBezTo>
                    <a:pt x="116" y="11"/>
                    <a:pt x="149" y="0"/>
                    <a:pt x="194" y="0"/>
                  </a:cubicBezTo>
                  <a:lnTo>
                    <a:pt x="257" y="0"/>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2" name="Freeform 211"/>
            <p:cNvSpPr>
              <a:spLocks noEditPoints="1"/>
            </p:cNvSpPr>
            <p:nvPr/>
          </p:nvSpPr>
          <p:spPr bwMode="auto">
            <a:xfrm>
              <a:off x="6930492" y="2412359"/>
              <a:ext cx="149358" cy="189472"/>
            </a:xfrm>
            <a:custGeom>
              <a:avLst/>
              <a:gdLst/>
              <a:ahLst/>
              <a:cxnLst>
                <a:cxn ang="0">
                  <a:pos x="185" y="62"/>
                </a:cxn>
                <a:cxn ang="0">
                  <a:pos x="101" y="108"/>
                </a:cxn>
                <a:cxn ang="0">
                  <a:pos x="70" y="235"/>
                </a:cxn>
                <a:cxn ang="0">
                  <a:pos x="101" y="361"/>
                </a:cxn>
                <a:cxn ang="0">
                  <a:pos x="185" y="408"/>
                </a:cxn>
                <a:cxn ang="0">
                  <a:pos x="269" y="361"/>
                </a:cxn>
                <a:cxn ang="0">
                  <a:pos x="300" y="235"/>
                </a:cxn>
                <a:cxn ang="0">
                  <a:pos x="269" y="109"/>
                </a:cxn>
                <a:cxn ang="0">
                  <a:pos x="185" y="62"/>
                </a:cxn>
                <a:cxn ang="0">
                  <a:pos x="185" y="0"/>
                </a:cxn>
                <a:cxn ang="0">
                  <a:pos x="321" y="62"/>
                </a:cxn>
                <a:cxn ang="0">
                  <a:pos x="370" y="235"/>
                </a:cxn>
                <a:cxn ang="0">
                  <a:pos x="321" y="407"/>
                </a:cxn>
                <a:cxn ang="0">
                  <a:pos x="185" y="470"/>
                </a:cxn>
                <a:cxn ang="0">
                  <a:pos x="49" y="407"/>
                </a:cxn>
                <a:cxn ang="0">
                  <a:pos x="0" y="235"/>
                </a:cxn>
                <a:cxn ang="0">
                  <a:pos x="49" y="62"/>
                </a:cxn>
                <a:cxn ang="0">
                  <a:pos x="185" y="0"/>
                </a:cxn>
              </a:cxnLst>
              <a:rect l="0" t="0" r="r" b="b"/>
              <a:pathLst>
                <a:path w="370" h="470">
                  <a:moveTo>
                    <a:pt x="185" y="62"/>
                  </a:moveTo>
                  <a:cubicBezTo>
                    <a:pt x="149" y="62"/>
                    <a:pt x="121" y="78"/>
                    <a:pt x="101" y="108"/>
                  </a:cubicBezTo>
                  <a:cubicBezTo>
                    <a:pt x="80" y="139"/>
                    <a:pt x="70" y="181"/>
                    <a:pt x="70" y="235"/>
                  </a:cubicBezTo>
                  <a:cubicBezTo>
                    <a:pt x="70" y="288"/>
                    <a:pt x="80" y="331"/>
                    <a:pt x="101" y="361"/>
                  </a:cubicBezTo>
                  <a:cubicBezTo>
                    <a:pt x="121" y="392"/>
                    <a:pt x="149" y="408"/>
                    <a:pt x="185" y="408"/>
                  </a:cubicBezTo>
                  <a:cubicBezTo>
                    <a:pt x="220" y="408"/>
                    <a:pt x="248" y="392"/>
                    <a:pt x="269" y="361"/>
                  </a:cubicBezTo>
                  <a:cubicBezTo>
                    <a:pt x="289" y="330"/>
                    <a:pt x="300" y="288"/>
                    <a:pt x="300" y="235"/>
                  </a:cubicBezTo>
                  <a:cubicBezTo>
                    <a:pt x="300" y="182"/>
                    <a:pt x="289" y="140"/>
                    <a:pt x="269" y="109"/>
                  </a:cubicBezTo>
                  <a:cubicBezTo>
                    <a:pt x="248" y="78"/>
                    <a:pt x="220" y="62"/>
                    <a:pt x="185" y="62"/>
                  </a:cubicBezTo>
                  <a:close/>
                  <a:moveTo>
                    <a:pt x="185" y="0"/>
                  </a:moveTo>
                  <a:cubicBezTo>
                    <a:pt x="242" y="0"/>
                    <a:pt x="288" y="21"/>
                    <a:pt x="321" y="62"/>
                  </a:cubicBezTo>
                  <a:cubicBezTo>
                    <a:pt x="353" y="104"/>
                    <a:pt x="370" y="161"/>
                    <a:pt x="370" y="235"/>
                  </a:cubicBezTo>
                  <a:cubicBezTo>
                    <a:pt x="370" y="308"/>
                    <a:pt x="353" y="366"/>
                    <a:pt x="321" y="407"/>
                  </a:cubicBezTo>
                  <a:cubicBezTo>
                    <a:pt x="288" y="449"/>
                    <a:pt x="242" y="470"/>
                    <a:pt x="185" y="470"/>
                  </a:cubicBezTo>
                  <a:cubicBezTo>
                    <a:pt x="127" y="470"/>
                    <a:pt x="82" y="449"/>
                    <a:pt x="49" y="407"/>
                  </a:cubicBezTo>
                  <a:cubicBezTo>
                    <a:pt x="17" y="366"/>
                    <a:pt x="0" y="308"/>
                    <a:pt x="0" y="235"/>
                  </a:cubicBezTo>
                  <a:cubicBezTo>
                    <a:pt x="0" y="161"/>
                    <a:pt x="17" y="104"/>
                    <a:pt x="49" y="62"/>
                  </a:cubicBezTo>
                  <a:cubicBezTo>
                    <a:pt x="82" y="21"/>
                    <a:pt x="127" y="0"/>
                    <a:pt x="185" y="0"/>
                  </a:cubicBez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3" name="Freeform 212"/>
            <p:cNvSpPr>
              <a:spLocks/>
            </p:cNvSpPr>
            <p:nvPr/>
          </p:nvSpPr>
          <p:spPr bwMode="auto">
            <a:xfrm>
              <a:off x="7122950" y="2412359"/>
              <a:ext cx="95163" cy="184351"/>
            </a:xfrm>
            <a:custGeom>
              <a:avLst/>
              <a:gdLst/>
              <a:ahLst/>
              <a:cxnLst>
                <a:cxn ang="0">
                  <a:pos x="236" y="79"/>
                </a:cxn>
                <a:cxn ang="0">
                  <a:pos x="212" y="69"/>
                </a:cxn>
                <a:cxn ang="0">
                  <a:pos x="183" y="65"/>
                </a:cxn>
                <a:cxn ang="0">
                  <a:pos x="97" y="106"/>
                </a:cxn>
                <a:cxn ang="0">
                  <a:pos x="67" y="223"/>
                </a:cxn>
                <a:cxn ang="0">
                  <a:pos x="67" y="458"/>
                </a:cxn>
                <a:cxn ang="0">
                  <a:pos x="0" y="458"/>
                </a:cxn>
                <a:cxn ang="0">
                  <a:pos x="0" y="11"/>
                </a:cxn>
                <a:cxn ang="0">
                  <a:pos x="67" y="11"/>
                </a:cxn>
                <a:cxn ang="0">
                  <a:pos x="67" y="80"/>
                </a:cxn>
                <a:cxn ang="0">
                  <a:pos x="121" y="20"/>
                </a:cxn>
                <a:cxn ang="0">
                  <a:pos x="202" y="0"/>
                </a:cxn>
                <a:cxn ang="0">
                  <a:pos x="217" y="1"/>
                </a:cxn>
                <a:cxn ang="0">
                  <a:pos x="236" y="4"/>
                </a:cxn>
                <a:cxn ang="0">
                  <a:pos x="236" y="79"/>
                </a:cxn>
              </a:cxnLst>
              <a:rect l="0" t="0" r="r" b="b"/>
              <a:pathLst>
                <a:path w="236" h="458">
                  <a:moveTo>
                    <a:pt x="236" y="79"/>
                  </a:moveTo>
                  <a:cubicBezTo>
                    <a:pt x="229" y="75"/>
                    <a:pt x="221" y="71"/>
                    <a:pt x="212" y="69"/>
                  </a:cubicBezTo>
                  <a:cubicBezTo>
                    <a:pt x="203" y="67"/>
                    <a:pt x="193" y="65"/>
                    <a:pt x="183" y="65"/>
                  </a:cubicBezTo>
                  <a:cubicBezTo>
                    <a:pt x="145" y="65"/>
                    <a:pt x="117" y="79"/>
                    <a:pt x="97" y="106"/>
                  </a:cubicBezTo>
                  <a:cubicBezTo>
                    <a:pt x="77" y="133"/>
                    <a:pt x="67" y="172"/>
                    <a:pt x="67" y="223"/>
                  </a:cubicBezTo>
                  <a:lnTo>
                    <a:pt x="67" y="458"/>
                  </a:lnTo>
                  <a:lnTo>
                    <a:pt x="0" y="458"/>
                  </a:lnTo>
                  <a:lnTo>
                    <a:pt x="0" y="11"/>
                  </a:lnTo>
                  <a:lnTo>
                    <a:pt x="67" y="11"/>
                  </a:lnTo>
                  <a:lnTo>
                    <a:pt x="67" y="80"/>
                  </a:lnTo>
                  <a:cubicBezTo>
                    <a:pt x="81" y="53"/>
                    <a:pt x="99" y="33"/>
                    <a:pt x="121" y="20"/>
                  </a:cubicBezTo>
                  <a:cubicBezTo>
                    <a:pt x="143" y="7"/>
                    <a:pt x="171" y="0"/>
                    <a:pt x="202" y="0"/>
                  </a:cubicBezTo>
                  <a:cubicBezTo>
                    <a:pt x="207" y="0"/>
                    <a:pt x="212" y="0"/>
                    <a:pt x="217" y="1"/>
                  </a:cubicBezTo>
                  <a:cubicBezTo>
                    <a:pt x="223" y="2"/>
                    <a:pt x="229" y="3"/>
                    <a:pt x="236" y="4"/>
                  </a:cubicBezTo>
                  <a:lnTo>
                    <a:pt x="236" y="79"/>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4" name="Freeform 213"/>
            <p:cNvSpPr>
              <a:spLocks/>
            </p:cNvSpPr>
            <p:nvPr/>
          </p:nvSpPr>
          <p:spPr bwMode="auto">
            <a:xfrm>
              <a:off x="7244571" y="2412359"/>
              <a:ext cx="237266" cy="184351"/>
            </a:xfrm>
            <a:custGeom>
              <a:avLst/>
              <a:gdLst/>
              <a:ahLst/>
              <a:cxnLst>
                <a:cxn ang="0">
                  <a:pos x="316" y="97"/>
                </a:cxn>
                <a:cxn ang="0">
                  <a:pos x="376" y="24"/>
                </a:cxn>
                <a:cxn ang="0">
                  <a:pos x="457" y="0"/>
                </a:cxn>
                <a:cxn ang="0">
                  <a:pos x="554" y="49"/>
                </a:cxn>
                <a:cxn ang="0">
                  <a:pos x="588" y="188"/>
                </a:cxn>
                <a:cxn ang="0">
                  <a:pos x="588" y="458"/>
                </a:cxn>
                <a:cxn ang="0">
                  <a:pos x="522" y="458"/>
                </a:cxn>
                <a:cxn ang="0">
                  <a:pos x="522" y="191"/>
                </a:cxn>
                <a:cxn ang="0">
                  <a:pos x="501" y="95"/>
                </a:cxn>
                <a:cxn ang="0">
                  <a:pos x="439" y="64"/>
                </a:cxn>
                <a:cxn ang="0">
                  <a:pos x="357" y="102"/>
                </a:cxn>
                <a:cxn ang="0">
                  <a:pos x="327" y="205"/>
                </a:cxn>
                <a:cxn ang="0">
                  <a:pos x="327" y="458"/>
                </a:cxn>
                <a:cxn ang="0">
                  <a:pos x="261" y="458"/>
                </a:cxn>
                <a:cxn ang="0">
                  <a:pos x="261" y="191"/>
                </a:cxn>
                <a:cxn ang="0">
                  <a:pos x="241" y="95"/>
                </a:cxn>
                <a:cxn ang="0">
                  <a:pos x="177" y="64"/>
                </a:cxn>
                <a:cxn ang="0">
                  <a:pos x="97" y="102"/>
                </a:cxn>
                <a:cxn ang="0">
                  <a:pos x="67" y="205"/>
                </a:cxn>
                <a:cxn ang="0">
                  <a:pos x="67" y="458"/>
                </a:cxn>
                <a:cxn ang="0">
                  <a:pos x="0" y="458"/>
                </a:cxn>
                <a:cxn ang="0">
                  <a:pos x="0" y="11"/>
                </a:cxn>
                <a:cxn ang="0">
                  <a:pos x="67" y="11"/>
                </a:cxn>
                <a:cxn ang="0">
                  <a:pos x="67" y="80"/>
                </a:cxn>
                <a:cxn ang="0">
                  <a:pos x="121" y="20"/>
                </a:cxn>
                <a:cxn ang="0">
                  <a:pos x="196" y="0"/>
                </a:cxn>
                <a:cxn ang="0">
                  <a:pos x="271" y="25"/>
                </a:cxn>
                <a:cxn ang="0">
                  <a:pos x="316" y="97"/>
                </a:cxn>
              </a:cxnLst>
              <a:rect l="0" t="0" r="r" b="b"/>
              <a:pathLst>
                <a:path w="588" h="458">
                  <a:moveTo>
                    <a:pt x="316" y="97"/>
                  </a:moveTo>
                  <a:cubicBezTo>
                    <a:pt x="333" y="64"/>
                    <a:pt x="353" y="39"/>
                    <a:pt x="376" y="24"/>
                  </a:cubicBezTo>
                  <a:cubicBezTo>
                    <a:pt x="399" y="8"/>
                    <a:pt x="426" y="0"/>
                    <a:pt x="457" y="0"/>
                  </a:cubicBezTo>
                  <a:cubicBezTo>
                    <a:pt x="499" y="0"/>
                    <a:pt x="531" y="16"/>
                    <a:pt x="554" y="49"/>
                  </a:cubicBezTo>
                  <a:cubicBezTo>
                    <a:pt x="577" y="82"/>
                    <a:pt x="588" y="128"/>
                    <a:pt x="588" y="188"/>
                  </a:cubicBezTo>
                  <a:lnTo>
                    <a:pt x="588" y="458"/>
                  </a:lnTo>
                  <a:lnTo>
                    <a:pt x="522" y="458"/>
                  </a:lnTo>
                  <a:lnTo>
                    <a:pt x="522" y="191"/>
                  </a:lnTo>
                  <a:cubicBezTo>
                    <a:pt x="522" y="148"/>
                    <a:pt x="515" y="116"/>
                    <a:pt x="501" y="95"/>
                  </a:cubicBezTo>
                  <a:cubicBezTo>
                    <a:pt x="488" y="74"/>
                    <a:pt x="467" y="64"/>
                    <a:pt x="439" y="64"/>
                  </a:cubicBezTo>
                  <a:cubicBezTo>
                    <a:pt x="404" y="64"/>
                    <a:pt x="377" y="77"/>
                    <a:pt x="357" y="102"/>
                  </a:cubicBezTo>
                  <a:cubicBezTo>
                    <a:pt x="337" y="127"/>
                    <a:pt x="327" y="162"/>
                    <a:pt x="327" y="205"/>
                  </a:cubicBezTo>
                  <a:lnTo>
                    <a:pt x="327" y="458"/>
                  </a:lnTo>
                  <a:lnTo>
                    <a:pt x="261" y="458"/>
                  </a:lnTo>
                  <a:lnTo>
                    <a:pt x="261" y="191"/>
                  </a:lnTo>
                  <a:cubicBezTo>
                    <a:pt x="261" y="147"/>
                    <a:pt x="254" y="116"/>
                    <a:pt x="241" y="95"/>
                  </a:cubicBezTo>
                  <a:cubicBezTo>
                    <a:pt x="227" y="74"/>
                    <a:pt x="206" y="64"/>
                    <a:pt x="177" y="64"/>
                  </a:cubicBezTo>
                  <a:cubicBezTo>
                    <a:pt x="143" y="64"/>
                    <a:pt x="116" y="77"/>
                    <a:pt x="97" y="102"/>
                  </a:cubicBezTo>
                  <a:cubicBezTo>
                    <a:pt x="77" y="128"/>
                    <a:pt x="67" y="162"/>
                    <a:pt x="67" y="205"/>
                  </a:cubicBezTo>
                  <a:lnTo>
                    <a:pt x="67" y="458"/>
                  </a:lnTo>
                  <a:lnTo>
                    <a:pt x="0" y="458"/>
                  </a:lnTo>
                  <a:lnTo>
                    <a:pt x="0" y="11"/>
                  </a:lnTo>
                  <a:lnTo>
                    <a:pt x="67" y="11"/>
                  </a:lnTo>
                  <a:lnTo>
                    <a:pt x="67" y="80"/>
                  </a:lnTo>
                  <a:cubicBezTo>
                    <a:pt x="82" y="53"/>
                    <a:pt x="100" y="33"/>
                    <a:pt x="121" y="20"/>
                  </a:cubicBezTo>
                  <a:cubicBezTo>
                    <a:pt x="142" y="6"/>
                    <a:pt x="167" y="0"/>
                    <a:pt x="196" y="0"/>
                  </a:cubicBezTo>
                  <a:cubicBezTo>
                    <a:pt x="226" y="0"/>
                    <a:pt x="251" y="8"/>
                    <a:pt x="271" y="25"/>
                  </a:cubicBezTo>
                  <a:cubicBezTo>
                    <a:pt x="292" y="41"/>
                    <a:pt x="307" y="65"/>
                    <a:pt x="316" y="97"/>
                  </a:cubicBez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5" name="Freeform 214"/>
            <p:cNvSpPr>
              <a:spLocks noEditPoints="1"/>
            </p:cNvSpPr>
            <p:nvPr/>
          </p:nvSpPr>
          <p:spPr bwMode="auto">
            <a:xfrm>
              <a:off x="7525364" y="2412359"/>
              <a:ext cx="137410" cy="189472"/>
            </a:xfrm>
            <a:custGeom>
              <a:avLst/>
              <a:gdLst/>
              <a:ahLst/>
              <a:cxnLst>
                <a:cxn ang="0">
                  <a:pos x="209" y="233"/>
                </a:cxn>
                <a:cxn ang="0">
                  <a:pos x="97" y="254"/>
                </a:cxn>
                <a:cxn ang="0">
                  <a:pos x="66" y="323"/>
                </a:cxn>
                <a:cxn ang="0">
                  <a:pos x="90" y="385"/>
                </a:cxn>
                <a:cxn ang="0">
                  <a:pos x="153" y="408"/>
                </a:cxn>
                <a:cxn ang="0">
                  <a:pos x="241" y="365"/>
                </a:cxn>
                <a:cxn ang="0">
                  <a:pos x="274" y="250"/>
                </a:cxn>
                <a:cxn ang="0">
                  <a:pos x="274" y="233"/>
                </a:cxn>
                <a:cxn ang="0">
                  <a:pos x="209" y="233"/>
                </a:cxn>
                <a:cxn ang="0">
                  <a:pos x="341" y="203"/>
                </a:cxn>
                <a:cxn ang="0">
                  <a:pos x="341" y="458"/>
                </a:cxn>
                <a:cxn ang="0">
                  <a:pos x="274" y="458"/>
                </a:cxn>
                <a:cxn ang="0">
                  <a:pos x="274" y="390"/>
                </a:cxn>
                <a:cxn ang="0">
                  <a:pos x="218" y="451"/>
                </a:cxn>
                <a:cxn ang="0">
                  <a:pos x="135" y="470"/>
                </a:cxn>
                <a:cxn ang="0">
                  <a:pos x="37" y="431"/>
                </a:cxn>
                <a:cxn ang="0">
                  <a:pos x="0" y="328"/>
                </a:cxn>
                <a:cxn ang="0">
                  <a:pos x="46" y="214"/>
                </a:cxn>
                <a:cxn ang="0">
                  <a:pos x="182" y="176"/>
                </a:cxn>
                <a:cxn ang="0">
                  <a:pos x="274" y="176"/>
                </a:cxn>
                <a:cxn ang="0">
                  <a:pos x="274" y="169"/>
                </a:cxn>
                <a:cxn ang="0">
                  <a:pos x="244" y="90"/>
                </a:cxn>
                <a:cxn ang="0">
                  <a:pos x="160" y="62"/>
                </a:cxn>
                <a:cxn ang="0">
                  <a:pos x="93" y="71"/>
                </a:cxn>
                <a:cxn ang="0">
                  <a:pos x="30" y="99"/>
                </a:cxn>
                <a:cxn ang="0">
                  <a:pos x="30" y="31"/>
                </a:cxn>
                <a:cxn ang="0">
                  <a:pos x="100" y="8"/>
                </a:cxn>
                <a:cxn ang="0">
                  <a:pos x="167" y="0"/>
                </a:cxn>
                <a:cxn ang="0">
                  <a:pos x="297" y="50"/>
                </a:cxn>
                <a:cxn ang="0">
                  <a:pos x="341" y="203"/>
                </a:cxn>
              </a:cxnLst>
              <a:rect l="0" t="0" r="r" b="b"/>
              <a:pathLst>
                <a:path w="341" h="470">
                  <a:moveTo>
                    <a:pt x="209" y="233"/>
                  </a:moveTo>
                  <a:cubicBezTo>
                    <a:pt x="155" y="233"/>
                    <a:pt x="118" y="240"/>
                    <a:pt x="97" y="254"/>
                  </a:cubicBezTo>
                  <a:cubicBezTo>
                    <a:pt x="77" y="267"/>
                    <a:pt x="66" y="290"/>
                    <a:pt x="66" y="323"/>
                  </a:cubicBezTo>
                  <a:cubicBezTo>
                    <a:pt x="66" y="349"/>
                    <a:pt x="74" y="370"/>
                    <a:pt x="90" y="385"/>
                  </a:cubicBezTo>
                  <a:cubicBezTo>
                    <a:pt x="105" y="401"/>
                    <a:pt x="126" y="408"/>
                    <a:pt x="153" y="408"/>
                  </a:cubicBezTo>
                  <a:cubicBezTo>
                    <a:pt x="190" y="408"/>
                    <a:pt x="219" y="394"/>
                    <a:pt x="241" y="365"/>
                  </a:cubicBezTo>
                  <a:cubicBezTo>
                    <a:pt x="263" y="336"/>
                    <a:pt x="274" y="298"/>
                    <a:pt x="274" y="250"/>
                  </a:cubicBezTo>
                  <a:lnTo>
                    <a:pt x="274" y="233"/>
                  </a:lnTo>
                  <a:lnTo>
                    <a:pt x="209" y="233"/>
                  </a:lnTo>
                  <a:close/>
                  <a:moveTo>
                    <a:pt x="341" y="203"/>
                  </a:moveTo>
                  <a:lnTo>
                    <a:pt x="341" y="458"/>
                  </a:lnTo>
                  <a:lnTo>
                    <a:pt x="274" y="458"/>
                  </a:lnTo>
                  <a:lnTo>
                    <a:pt x="274" y="390"/>
                  </a:lnTo>
                  <a:cubicBezTo>
                    <a:pt x="259" y="418"/>
                    <a:pt x="241" y="438"/>
                    <a:pt x="218" y="451"/>
                  </a:cubicBezTo>
                  <a:cubicBezTo>
                    <a:pt x="196" y="463"/>
                    <a:pt x="168" y="470"/>
                    <a:pt x="135" y="470"/>
                  </a:cubicBezTo>
                  <a:cubicBezTo>
                    <a:pt x="94" y="470"/>
                    <a:pt x="61" y="457"/>
                    <a:pt x="37" y="431"/>
                  </a:cubicBezTo>
                  <a:cubicBezTo>
                    <a:pt x="13" y="406"/>
                    <a:pt x="0" y="371"/>
                    <a:pt x="0" y="328"/>
                  </a:cubicBezTo>
                  <a:cubicBezTo>
                    <a:pt x="0" y="278"/>
                    <a:pt x="16" y="240"/>
                    <a:pt x="46" y="214"/>
                  </a:cubicBezTo>
                  <a:cubicBezTo>
                    <a:pt x="76" y="189"/>
                    <a:pt x="121" y="176"/>
                    <a:pt x="182" y="176"/>
                  </a:cubicBezTo>
                  <a:lnTo>
                    <a:pt x="274" y="176"/>
                  </a:lnTo>
                  <a:lnTo>
                    <a:pt x="274" y="169"/>
                  </a:lnTo>
                  <a:cubicBezTo>
                    <a:pt x="274" y="135"/>
                    <a:pt x="264" y="109"/>
                    <a:pt x="244" y="90"/>
                  </a:cubicBezTo>
                  <a:cubicBezTo>
                    <a:pt x="224" y="72"/>
                    <a:pt x="196" y="62"/>
                    <a:pt x="160" y="62"/>
                  </a:cubicBezTo>
                  <a:cubicBezTo>
                    <a:pt x="137" y="62"/>
                    <a:pt x="115" y="65"/>
                    <a:pt x="93" y="71"/>
                  </a:cubicBezTo>
                  <a:cubicBezTo>
                    <a:pt x="71" y="78"/>
                    <a:pt x="50" y="87"/>
                    <a:pt x="30" y="99"/>
                  </a:cubicBezTo>
                  <a:lnTo>
                    <a:pt x="30" y="31"/>
                  </a:lnTo>
                  <a:cubicBezTo>
                    <a:pt x="54" y="21"/>
                    <a:pt x="77" y="13"/>
                    <a:pt x="100" y="8"/>
                  </a:cubicBezTo>
                  <a:cubicBezTo>
                    <a:pt x="123" y="3"/>
                    <a:pt x="145" y="0"/>
                    <a:pt x="167" y="0"/>
                  </a:cubicBezTo>
                  <a:cubicBezTo>
                    <a:pt x="225" y="0"/>
                    <a:pt x="269" y="17"/>
                    <a:pt x="297" y="50"/>
                  </a:cubicBezTo>
                  <a:cubicBezTo>
                    <a:pt x="326" y="84"/>
                    <a:pt x="341" y="135"/>
                    <a:pt x="341" y="203"/>
                  </a:cubicBez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6" name="Freeform 215"/>
            <p:cNvSpPr>
              <a:spLocks/>
            </p:cNvSpPr>
            <p:nvPr/>
          </p:nvSpPr>
          <p:spPr bwMode="auto">
            <a:xfrm>
              <a:off x="7716543" y="2412359"/>
              <a:ext cx="135703" cy="184351"/>
            </a:xfrm>
            <a:custGeom>
              <a:avLst/>
              <a:gdLst/>
              <a:ahLst/>
              <a:cxnLst>
                <a:cxn ang="0">
                  <a:pos x="337" y="188"/>
                </a:cxn>
                <a:cxn ang="0">
                  <a:pos x="337" y="458"/>
                </a:cxn>
                <a:cxn ang="0">
                  <a:pos x="271" y="458"/>
                </a:cxn>
                <a:cxn ang="0">
                  <a:pos x="271" y="191"/>
                </a:cxn>
                <a:cxn ang="0">
                  <a:pos x="249" y="95"/>
                </a:cxn>
                <a:cxn ang="0">
                  <a:pos x="182" y="64"/>
                </a:cxn>
                <a:cxn ang="0">
                  <a:pos x="97" y="102"/>
                </a:cxn>
                <a:cxn ang="0">
                  <a:pos x="66" y="205"/>
                </a:cxn>
                <a:cxn ang="0">
                  <a:pos x="66" y="458"/>
                </a:cxn>
                <a:cxn ang="0">
                  <a:pos x="0" y="458"/>
                </a:cxn>
                <a:cxn ang="0">
                  <a:pos x="0" y="11"/>
                </a:cxn>
                <a:cxn ang="0">
                  <a:pos x="66" y="11"/>
                </a:cxn>
                <a:cxn ang="0">
                  <a:pos x="66" y="80"/>
                </a:cxn>
                <a:cxn ang="0">
                  <a:pos x="122" y="20"/>
                </a:cxn>
                <a:cxn ang="0">
                  <a:pos x="197" y="0"/>
                </a:cxn>
                <a:cxn ang="0">
                  <a:pos x="302" y="48"/>
                </a:cxn>
                <a:cxn ang="0">
                  <a:pos x="337" y="188"/>
                </a:cxn>
              </a:cxnLst>
              <a:rect l="0" t="0" r="r" b="b"/>
              <a:pathLst>
                <a:path w="337" h="458">
                  <a:moveTo>
                    <a:pt x="337" y="188"/>
                  </a:moveTo>
                  <a:lnTo>
                    <a:pt x="337" y="458"/>
                  </a:lnTo>
                  <a:lnTo>
                    <a:pt x="271" y="458"/>
                  </a:lnTo>
                  <a:lnTo>
                    <a:pt x="271" y="191"/>
                  </a:lnTo>
                  <a:cubicBezTo>
                    <a:pt x="271" y="148"/>
                    <a:pt x="264" y="117"/>
                    <a:pt x="249" y="95"/>
                  </a:cubicBezTo>
                  <a:cubicBezTo>
                    <a:pt x="234" y="74"/>
                    <a:pt x="211" y="64"/>
                    <a:pt x="182" y="64"/>
                  </a:cubicBezTo>
                  <a:cubicBezTo>
                    <a:pt x="146" y="64"/>
                    <a:pt x="118" y="77"/>
                    <a:pt x="97" y="102"/>
                  </a:cubicBezTo>
                  <a:cubicBezTo>
                    <a:pt x="77" y="127"/>
                    <a:pt x="66" y="162"/>
                    <a:pt x="66" y="205"/>
                  </a:cubicBezTo>
                  <a:lnTo>
                    <a:pt x="66" y="458"/>
                  </a:lnTo>
                  <a:lnTo>
                    <a:pt x="0" y="458"/>
                  </a:lnTo>
                  <a:lnTo>
                    <a:pt x="0" y="11"/>
                  </a:lnTo>
                  <a:lnTo>
                    <a:pt x="66" y="11"/>
                  </a:lnTo>
                  <a:lnTo>
                    <a:pt x="66" y="80"/>
                  </a:lnTo>
                  <a:cubicBezTo>
                    <a:pt x="82" y="53"/>
                    <a:pt x="101" y="33"/>
                    <a:pt x="122" y="20"/>
                  </a:cubicBezTo>
                  <a:cubicBezTo>
                    <a:pt x="144" y="7"/>
                    <a:pt x="168" y="0"/>
                    <a:pt x="197" y="0"/>
                  </a:cubicBezTo>
                  <a:cubicBezTo>
                    <a:pt x="243" y="0"/>
                    <a:pt x="278" y="16"/>
                    <a:pt x="302" y="48"/>
                  </a:cubicBezTo>
                  <a:cubicBezTo>
                    <a:pt x="325" y="80"/>
                    <a:pt x="337" y="126"/>
                    <a:pt x="337" y="188"/>
                  </a:cubicBez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7" name="Freeform 216"/>
            <p:cNvSpPr>
              <a:spLocks/>
            </p:cNvSpPr>
            <p:nvPr/>
          </p:nvSpPr>
          <p:spPr bwMode="auto">
            <a:xfrm>
              <a:off x="7894066" y="2412359"/>
              <a:ext cx="128448" cy="189472"/>
            </a:xfrm>
            <a:custGeom>
              <a:avLst/>
              <a:gdLst/>
              <a:ahLst/>
              <a:cxnLst>
                <a:cxn ang="0">
                  <a:pos x="319" y="28"/>
                </a:cxn>
                <a:cxn ang="0">
                  <a:pos x="319" y="97"/>
                </a:cxn>
                <a:cxn ang="0">
                  <a:pos x="263" y="71"/>
                </a:cxn>
                <a:cxn ang="0">
                  <a:pos x="206" y="62"/>
                </a:cxn>
                <a:cxn ang="0">
                  <a:pos x="106" y="108"/>
                </a:cxn>
                <a:cxn ang="0">
                  <a:pos x="70" y="235"/>
                </a:cxn>
                <a:cxn ang="0">
                  <a:pos x="106" y="362"/>
                </a:cxn>
                <a:cxn ang="0">
                  <a:pos x="206" y="408"/>
                </a:cxn>
                <a:cxn ang="0">
                  <a:pos x="263" y="399"/>
                </a:cxn>
                <a:cxn ang="0">
                  <a:pos x="319" y="373"/>
                </a:cxn>
                <a:cxn ang="0">
                  <a:pos x="319" y="441"/>
                </a:cxn>
                <a:cxn ang="0">
                  <a:pos x="262" y="463"/>
                </a:cxn>
                <a:cxn ang="0">
                  <a:pos x="199" y="470"/>
                </a:cxn>
                <a:cxn ang="0">
                  <a:pos x="54" y="406"/>
                </a:cxn>
                <a:cxn ang="0">
                  <a:pos x="0" y="235"/>
                </a:cxn>
                <a:cxn ang="0">
                  <a:pos x="55" y="63"/>
                </a:cxn>
                <a:cxn ang="0">
                  <a:pos x="203" y="0"/>
                </a:cxn>
                <a:cxn ang="0">
                  <a:pos x="263" y="7"/>
                </a:cxn>
                <a:cxn ang="0">
                  <a:pos x="319" y="28"/>
                </a:cxn>
              </a:cxnLst>
              <a:rect l="0" t="0" r="r" b="b"/>
              <a:pathLst>
                <a:path w="319" h="470">
                  <a:moveTo>
                    <a:pt x="319" y="28"/>
                  </a:moveTo>
                  <a:lnTo>
                    <a:pt x="319" y="97"/>
                  </a:lnTo>
                  <a:cubicBezTo>
                    <a:pt x="300" y="85"/>
                    <a:pt x="282" y="77"/>
                    <a:pt x="263" y="71"/>
                  </a:cubicBezTo>
                  <a:cubicBezTo>
                    <a:pt x="244" y="65"/>
                    <a:pt x="225" y="62"/>
                    <a:pt x="206" y="62"/>
                  </a:cubicBezTo>
                  <a:cubicBezTo>
                    <a:pt x="163" y="62"/>
                    <a:pt x="129" y="77"/>
                    <a:pt x="106" y="108"/>
                  </a:cubicBezTo>
                  <a:cubicBezTo>
                    <a:pt x="82" y="138"/>
                    <a:pt x="70" y="180"/>
                    <a:pt x="70" y="235"/>
                  </a:cubicBezTo>
                  <a:cubicBezTo>
                    <a:pt x="70" y="290"/>
                    <a:pt x="82" y="332"/>
                    <a:pt x="106" y="362"/>
                  </a:cubicBezTo>
                  <a:cubicBezTo>
                    <a:pt x="129" y="392"/>
                    <a:pt x="163" y="408"/>
                    <a:pt x="206" y="408"/>
                  </a:cubicBezTo>
                  <a:cubicBezTo>
                    <a:pt x="225" y="408"/>
                    <a:pt x="244" y="405"/>
                    <a:pt x="263" y="399"/>
                  </a:cubicBezTo>
                  <a:cubicBezTo>
                    <a:pt x="282" y="393"/>
                    <a:pt x="300" y="385"/>
                    <a:pt x="319" y="373"/>
                  </a:cubicBezTo>
                  <a:lnTo>
                    <a:pt x="319" y="441"/>
                  </a:lnTo>
                  <a:cubicBezTo>
                    <a:pt x="301" y="451"/>
                    <a:pt x="281" y="458"/>
                    <a:pt x="262" y="463"/>
                  </a:cubicBezTo>
                  <a:cubicBezTo>
                    <a:pt x="242" y="468"/>
                    <a:pt x="221" y="470"/>
                    <a:pt x="199" y="470"/>
                  </a:cubicBezTo>
                  <a:cubicBezTo>
                    <a:pt x="138" y="470"/>
                    <a:pt x="90" y="449"/>
                    <a:pt x="54" y="406"/>
                  </a:cubicBezTo>
                  <a:cubicBezTo>
                    <a:pt x="18" y="364"/>
                    <a:pt x="0" y="307"/>
                    <a:pt x="0" y="235"/>
                  </a:cubicBezTo>
                  <a:cubicBezTo>
                    <a:pt x="0" y="162"/>
                    <a:pt x="18" y="105"/>
                    <a:pt x="55" y="63"/>
                  </a:cubicBezTo>
                  <a:cubicBezTo>
                    <a:pt x="91" y="21"/>
                    <a:pt x="140" y="0"/>
                    <a:pt x="203" y="0"/>
                  </a:cubicBezTo>
                  <a:cubicBezTo>
                    <a:pt x="223" y="0"/>
                    <a:pt x="243" y="2"/>
                    <a:pt x="263" y="7"/>
                  </a:cubicBezTo>
                  <a:cubicBezTo>
                    <a:pt x="282" y="12"/>
                    <a:pt x="301" y="19"/>
                    <a:pt x="319" y="28"/>
                  </a:cubicBez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8" name="Freeform 217"/>
            <p:cNvSpPr>
              <a:spLocks noEditPoints="1"/>
            </p:cNvSpPr>
            <p:nvPr/>
          </p:nvSpPr>
          <p:spPr bwMode="auto">
            <a:xfrm>
              <a:off x="8057506" y="2412359"/>
              <a:ext cx="150212" cy="189472"/>
            </a:xfrm>
            <a:custGeom>
              <a:avLst/>
              <a:gdLst/>
              <a:ahLst/>
              <a:cxnLst>
                <a:cxn ang="0">
                  <a:pos x="373" y="216"/>
                </a:cxn>
                <a:cxn ang="0">
                  <a:pos x="373" y="252"/>
                </a:cxn>
                <a:cxn ang="0">
                  <a:pos x="69" y="252"/>
                </a:cxn>
                <a:cxn ang="0">
                  <a:pos x="110" y="368"/>
                </a:cxn>
                <a:cxn ang="0">
                  <a:pos x="212" y="408"/>
                </a:cxn>
                <a:cxn ang="0">
                  <a:pos x="287" y="397"/>
                </a:cxn>
                <a:cxn ang="0">
                  <a:pos x="358" y="366"/>
                </a:cxn>
                <a:cxn ang="0">
                  <a:pos x="358" y="436"/>
                </a:cxn>
                <a:cxn ang="0">
                  <a:pos x="285" y="461"/>
                </a:cxn>
                <a:cxn ang="0">
                  <a:pos x="209" y="470"/>
                </a:cxn>
                <a:cxn ang="0">
                  <a:pos x="56" y="408"/>
                </a:cxn>
                <a:cxn ang="0">
                  <a:pos x="0" y="239"/>
                </a:cxn>
                <a:cxn ang="0">
                  <a:pos x="53" y="65"/>
                </a:cxn>
                <a:cxn ang="0">
                  <a:pos x="197" y="0"/>
                </a:cxn>
                <a:cxn ang="0">
                  <a:pos x="326" y="58"/>
                </a:cxn>
                <a:cxn ang="0">
                  <a:pos x="373" y="216"/>
                </a:cxn>
                <a:cxn ang="0">
                  <a:pos x="307" y="195"/>
                </a:cxn>
                <a:cxn ang="0">
                  <a:pos x="276" y="98"/>
                </a:cxn>
                <a:cxn ang="0">
                  <a:pos x="198" y="62"/>
                </a:cxn>
                <a:cxn ang="0">
                  <a:pos x="109" y="97"/>
                </a:cxn>
                <a:cxn ang="0">
                  <a:pos x="71" y="195"/>
                </a:cxn>
                <a:cxn ang="0">
                  <a:pos x="307" y="195"/>
                </a:cxn>
              </a:cxnLst>
              <a:rect l="0" t="0" r="r" b="b"/>
              <a:pathLst>
                <a:path w="373" h="470">
                  <a:moveTo>
                    <a:pt x="373" y="216"/>
                  </a:moveTo>
                  <a:lnTo>
                    <a:pt x="373" y="252"/>
                  </a:lnTo>
                  <a:lnTo>
                    <a:pt x="69" y="252"/>
                  </a:lnTo>
                  <a:cubicBezTo>
                    <a:pt x="72" y="303"/>
                    <a:pt x="85" y="341"/>
                    <a:pt x="110" y="368"/>
                  </a:cubicBezTo>
                  <a:cubicBezTo>
                    <a:pt x="135" y="394"/>
                    <a:pt x="169" y="408"/>
                    <a:pt x="212" y="408"/>
                  </a:cubicBezTo>
                  <a:cubicBezTo>
                    <a:pt x="238" y="408"/>
                    <a:pt x="263" y="404"/>
                    <a:pt x="287" y="397"/>
                  </a:cubicBezTo>
                  <a:cubicBezTo>
                    <a:pt x="310" y="390"/>
                    <a:pt x="334" y="380"/>
                    <a:pt x="358" y="366"/>
                  </a:cubicBezTo>
                  <a:lnTo>
                    <a:pt x="358" y="436"/>
                  </a:lnTo>
                  <a:cubicBezTo>
                    <a:pt x="334" y="447"/>
                    <a:pt x="310" y="455"/>
                    <a:pt x="285" y="461"/>
                  </a:cubicBezTo>
                  <a:cubicBezTo>
                    <a:pt x="260" y="467"/>
                    <a:pt x="234" y="470"/>
                    <a:pt x="209" y="470"/>
                  </a:cubicBezTo>
                  <a:cubicBezTo>
                    <a:pt x="144" y="470"/>
                    <a:pt x="93" y="449"/>
                    <a:pt x="56" y="408"/>
                  </a:cubicBezTo>
                  <a:cubicBezTo>
                    <a:pt x="19" y="366"/>
                    <a:pt x="0" y="310"/>
                    <a:pt x="0" y="239"/>
                  </a:cubicBezTo>
                  <a:cubicBezTo>
                    <a:pt x="0" y="166"/>
                    <a:pt x="18" y="108"/>
                    <a:pt x="53" y="65"/>
                  </a:cubicBezTo>
                  <a:cubicBezTo>
                    <a:pt x="89" y="21"/>
                    <a:pt x="137" y="0"/>
                    <a:pt x="197" y="0"/>
                  </a:cubicBezTo>
                  <a:cubicBezTo>
                    <a:pt x="251" y="0"/>
                    <a:pt x="294" y="19"/>
                    <a:pt x="326" y="58"/>
                  </a:cubicBezTo>
                  <a:cubicBezTo>
                    <a:pt x="357" y="97"/>
                    <a:pt x="373" y="150"/>
                    <a:pt x="373" y="216"/>
                  </a:cubicBezTo>
                  <a:close/>
                  <a:moveTo>
                    <a:pt x="307" y="195"/>
                  </a:moveTo>
                  <a:cubicBezTo>
                    <a:pt x="306" y="154"/>
                    <a:pt x="296" y="122"/>
                    <a:pt x="276" y="98"/>
                  </a:cubicBezTo>
                  <a:cubicBezTo>
                    <a:pt x="257" y="74"/>
                    <a:pt x="231" y="62"/>
                    <a:pt x="198" y="62"/>
                  </a:cubicBezTo>
                  <a:cubicBezTo>
                    <a:pt x="161" y="62"/>
                    <a:pt x="131" y="74"/>
                    <a:pt x="109" y="97"/>
                  </a:cubicBezTo>
                  <a:cubicBezTo>
                    <a:pt x="87" y="120"/>
                    <a:pt x="74" y="153"/>
                    <a:pt x="71" y="195"/>
                  </a:cubicBezTo>
                  <a:lnTo>
                    <a:pt x="307" y="195"/>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9" name="Freeform 218"/>
            <p:cNvSpPr>
              <a:spLocks noEditPoints="1"/>
            </p:cNvSpPr>
            <p:nvPr/>
          </p:nvSpPr>
          <p:spPr bwMode="auto">
            <a:xfrm>
              <a:off x="3289565" y="2769111"/>
              <a:ext cx="168988" cy="240253"/>
            </a:xfrm>
            <a:custGeom>
              <a:avLst/>
              <a:gdLst/>
              <a:ahLst/>
              <a:cxnLst>
                <a:cxn ang="0">
                  <a:pos x="255" y="317"/>
                </a:cxn>
                <a:cxn ang="0">
                  <a:pos x="300" y="354"/>
                </a:cxn>
                <a:cxn ang="0">
                  <a:pos x="345" y="433"/>
                </a:cxn>
                <a:cxn ang="0">
                  <a:pos x="419" y="596"/>
                </a:cxn>
                <a:cxn ang="0">
                  <a:pos x="340" y="596"/>
                </a:cxn>
                <a:cxn ang="0">
                  <a:pos x="272" y="443"/>
                </a:cxn>
                <a:cxn ang="0">
                  <a:pos x="220" y="364"/>
                </a:cxn>
                <a:cxn ang="0">
                  <a:pos x="152" y="344"/>
                </a:cxn>
                <a:cxn ang="0">
                  <a:pos x="73" y="344"/>
                </a:cxn>
                <a:cxn ang="0">
                  <a:pos x="73" y="596"/>
                </a:cxn>
                <a:cxn ang="0">
                  <a:pos x="0" y="596"/>
                </a:cxn>
                <a:cxn ang="0">
                  <a:pos x="0" y="0"/>
                </a:cxn>
                <a:cxn ang="0">
                  <a:pos x="164" y="0"/>
                </a:cxn>
                <a:cxn ang="0">
                  <a:pos x="302" y="43"/>
                </a:cxn>
                <a:cxn ang="0">
                  <a:pos x="347" y="172"/>
                </a:cxn>
                <a:cxn ang="0">
                  <a:pos x="323" y="265"/>
                </a:cxn>
                <a:cxn ang="0">
                  <a:pos x="255" y="317"/>
                </a:cxn>
                <a:cxn ang="0">
                  <a:pos x="73" y="66"/>
                </a:cxn>
                <a:cxn ang="0">
                  <a:pos x="73" y="278"/>
                </a:cxn>
                <a:cxn ang="0">
                  <a:pos x="164" y="278"/>
                </a:cxn>
                <a:cxn ang="0">
                  <a:pos x="244" y="251"/>
                </a:cxn>
                <a:cxn ang="0">
                  <a:pos x="270" y="172"/>
                </a:cxn>
                <a:cxn ang="0">
                  <a:pos x="244" y="93"/>
                </a:cxn>
                <a:cxn ang="0">
                  <a:pos x="164" y="66"/>
                </a:cxn>
                <a:cxn ang="0">
                  <a:pos x="73" y="66"/>
                </a:cxn>
              </a:cxnLst>
              <a:rect l="0" t="0" r="r" b="b"/>
              <a:pathLst>
                <a:path w="419" h="596">
                  <a:moveTo>
                    <a:pt x="255" y="317"/>
                  </a:moveTo>
                  <a:cubicBezTo>
                    <a:pt x="270" y="323"/>
                    <a:pt x="286" y="335"/>
                    <a:pt x="300" y="354"/>
                  </a:cubicBezTo>
                  <a:cubicBezTo>
                    <a:pt x="315" y="373"/>
                    <a:pt x="330" y="400"/>
                    <a:pt x="345" y="433"/>
                  </a:cubicBezTo>
                  <a:lnTo>
                    <a:pt x="419" y="596"/>
                  </a:lnTo>
                  <a:lnTo>
                    <a:pt x="340" y="596"/>
                  </a:lnTo>
                  <a:lnTo>
                    <a:pt x="272" y="443"/>
                  </a:lnTo>
                  <a:cubicBezTo>
                    <a:pt x="254" y="403"/>
                    <a:pt x="237" y="377"/>
                    <a:pt x="220" y="364"/>
                  </a:cubicBezTo>
                  <a:cubicBezTo>
                    <a:pt x="204" y="351"/>
                    <a:pt x="181" y="344"/>
                    <a:pt x="152" y="344"/>
                  </a:cubicBezTo>
                  <a:lnTo>
                    <a:pt x="73" y="344"/>
                  </a:lnTo>
                  <a:lnTo>
                    <a:pt x="73" y="596"/>
                  </a:lnTo>
                  <a:lnTo>
                    <a:pt x="0" y="596"/>
                  </a:lnTo>
                  <a:lnTo>
                    <a:pt x="0" y="0"/>
                  </a:lnTo>
                  <a:lnTo>
                    <a:pt x="164" y="0"/>
                  </a:lnTo>
                  <a:cubicBezTo>
                    <a:pt x="226" y="0"/>
                    <a:pt x="271" y="14"/>
                    <a:pt x="302" y="43"/>
                  </a:cubicBezTo>
                  <a:cubicBezTo>
                    <a:pt x="332" y="71"/>
                    <a:pt x="347" y="114"/>
                    <a:pt x="347" y="172"/>
                  </a:cubicBezTo>
                  <a:cubicBezTo>
                    <a:pt x="347" y="209"/>
                    <a:pt x="339" y="240"/>
                    <a:pt x="323" y="265"/>
                  </a:cubicBezTo>
                  <a:cubicBezTo>
                    <a:pt x="308" y="290"/>
                    <a:pt x="285" y="307"/>
                    <a:pt x="255" y="317"/>
                  </a:cubicBezTo>
                  <a:close/>
                  <a:moveTo>
                    <a:pt x="73" y="66"/>
                  </a:moveTo>
                  <a:lnTo>
                    <a:pt x="73" y="278"/>
                  </a:lnTo>
                  <a:lnTo>
                    <a:pt x="164" y="278"/>
                  </a:lnTo>
                  <a:cubicBezTo>
                    <a:pt x="199" y="278"/>
                    <a:pt x="226" y="269"/>
                    <a:pt x="244" y="251"/>
                  </a:cubicBezTo>
                  <a:cubicBezTo>
                    <a:pt x="261" y="233"/>
                    <a:pt x="270" y="206"/>
                    <a:pt x="270" y="172"/>
                  </a:cubicBezTo>
                  <a:cubicBezTo>
                    <a:pt x="270" y="137"/>
                    <a:pt x="261" y="110"/>
                    <a:pt x="244" y="93"/>
                  </a:cubicBezTo>
                  <a:cubicBezTo>
                    <a:pt x="226" y="75"/>
                    <a:pt x="199" y="66"/>
                    <a:pt x="164" y="66"/>
                  </a:cubicBezTo>
                  <a:lnTo>
                    <a:pt x="73" y="66"/>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0" name="Freeform 219"/>
            <p:cNvSpPr>
              <a:spLocks noEditPoints="1"/>
            </p:cNvSpPr>
            <p:nvPr/>
          </p:nvSpPr>
          <p:spPr bwMode="auto">
            <a:xfrm>
              <a:off x="3483303" y="2824587"/>
              <a:ext cx="150212" cy="189472"/>
            </a:xfrm>
            <a:custGeom>
              <a:avLst/>
              <a:gdLst/>
              <a:ahLst/>
              <a:cxnLst>
                <a:cxn ang="0">
                  <a:pos x="373" y="216"/>
                </a:cxn>
                <a:cxn ang="0">
                  <a:pos x="373" y="252"/>
                </a:cxn>
                <a:cxn ang="0">
                  <a:pos x="69" y="252"/>
                </a:cxn>
                <a:cxn ang="0">
                  <a:pos x="110" y="368"/>
                </a:cxn>
                <a:cxn ang="0">
                  <a:pos x="213" y="408"/>
                </a:cxn>
                <a:cxn ang="0">
                  <a:pos x="287" y="397"/>
                </a:cxn>
                <a:cxn ang="0">
                  <a:pos x="358" y="366"/>
                </a:cxn>
                <a:cxn ang="0">
                  <a:pos x="358" y="436"/>
                </a:cxn>
                <a:cxn ang="0">
                  <a:pos x="285" y="461"/>
                </a:cxn>
                <a:cxn ang="0">
                  <a:pos x="209" y="470"/>
                </a:cxn>
                <a:cxn ang="0">
                  <a:pos x="56" y="408"/>
                </a:cxn>
                <a:cxn ang="0">
                  <a:pos x="0" y="239"/>
                </a:cxn>
                <a:cxn ang="0">
                  <a:pos x="53" y="65"/>
                </a:cxn>
                <a:cxn ang="0">
                  <a:pos x="198" y="0"/>
                </a:cxn>
                <a:cxn ang="0">
                  <a:pos x="326" y="58"/>
                </a:cxn>
                <a:cxn ang="0">
                  <a:pos x="373" y="216"/>
                </a:cxn>
                <a:cxn ang="0">
                  <a:pos x="307" y="195"/>
                </a:cxn>
                <a:cxn ang="0">
                  <a:pos x="277" y="98"/>
                </a:cxn>
                <a:cxn ang="0">
                  <a:pos x="198" y="62"/>
                </a:cxn>
                <a:cxn ang="0">
                  <a:pos x="109" y="97"/>
                </a:cxn>
                <a:cxn ang="0">
                  <a:pos x="71" y="195"/>
                </a:cxn>
                <a:cxn ang="0">
                  <a:pos x="307" y="195"/>
                </a:cxn>
              </a:cxnLst>
              <a:rect l="0" t="0" r="r" b="b"/>
              <a:pathLst>
                <a:path w="373" h="470">
                  <a:moveTo>
                    <a:pt x="373" y="216"/>
                  </a:moveTo>
                  <a:lnTo>
                    <a:pt x="373" y="252"/>
                  </a:lnTo>
                  <a:lnTo>
                    <a:pt x="69" y="252"/>
                  </a:lnTo>
                  <a:cubicBezTo>
                    <a:pt x="72" y="303"/>
                    <a:pt x="86" y="341"/>
                    <a:pt x="110" y="368"/>
                  </a:cubicBezTo>
                  <a:cubicBezTo>
                    <a:pt x="135" y="394"/>
                    <a:pt x="169" y="408"/>
                    <a:pt x="213" y="408"/>
                  </a:cubicBezTo>
                  <a:cubicBezTo>
                    <a:pt x="238" y="408"/>
                    <a:pt x="263" y="404"/>
                    <a:pt x="287" y="397"/>
                  </a:cubicBezTo>
                  <a:cubicBezTo>
                    <a:pt x="311" y="390"/>
                    <a:pt x="334" y="380"/>
                    <a:pt x="358" y="366"/>
                  </a:cubicBezTo>
                  <a:lnTo>
                    <a:pt x="358" y="436"/>
                  </a:lnTo>
                  <a:cubicBezTo>
                    <a:pt x="334" y="447"/>
                    <a:pt x="310" y="455"/>
                    <a:pt x="285" y="461"/>
                  </a:cubicBezTo>
                  <a:cubicBezTo>
                    <a:pt x="260" y="467"/>
                    <a:pt x="235" y="470"/>
                    <a:pt x="209" y="470"/>
                  </a:cubicBezTo>
                  <a:cubicBezTo>
                    <a:pt x="145" y="470"/>
                    <a:pt x="94" y="449"/>
                    <a:pt x="56" y="408"/>
                  </a:cubicBezTo>
                  <a:cubicBezTo>
                    <a:pt x="19" y="366"/>
                    <a:pt x="0" y="310"/>
                    <a:pt x="0" y="239"/>
                  </a:cubicBezTo>
                  <a:cubicBezTo>
                    <a:pt x="0" y="166"/>
                    <a:pt x="18" y="108"/>
                    <a:pt x="53" y="65"/>
                  </a:cubicBezTo>
                  <a:cubicBezTo>
                    <a:pt x="89" y="22"/>
                    <a:pt x="137" y="0"/>
                    <a:pt x="198" y="0"/>
                  </a:cubicBezTo>
                  <a:cubicBezTo>
                    <a:pt x="252" y="0"/>
                    <a:pt x="294" y="19"/>
                    <a:pt x="326" y="58"/>
                  </a:cubicBezTo>
                  <a:cubicBezTo>
                    <a:pt x="358" y="97"/>
                    <a:pt x="373" y="150"/>
                    <a:pt x="373" y="216"/>
                  </a:cubicBezTo>
                  <a:close/>
                  <a:moveTo>
                    <a:pt x="307" y="195"/>
                  </a:moveTo>
                  <a:cubicBezTo>
                    <a:pt x="307" y="154"/>
                    <a:pt x="296" y="122"/>
                    <a:pt x="277" y="98"/>
                  </a:cubicBezTo>
                  <a:cubicBezTo>
                    <a:pt x="257" y="74"/>
                    <a:pt x="231" y="62"/>
                    <a:pt x="198" y="62"/>
                  </a:cubicBezTo>
                  <a:cubicBezTo>
                    <a:pt x="161" y="62"/>
                    <a:pt x="132" y="74"/>
                    <a:pt x="109" y="97"/>
                  </a:cubicBezTo>
                  <a:cubicBezTo>
                    <a:pt x="87" y="120"/>
                    <a:pt x="74" y="153"/>
                    <a:pt x="71" y="195"/>
                  </a:cubicBezTo>
                  <a:lnTo>
                    <a:pt x="307" y="195"/>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1" name="Freeform 220"/>
            <p:cNvSpPr>
              <a:spLocks/>
            </p:cNvSpPr>
            <p:nvPr/>
          </p:nvSpPr>
          <p:spPr bwMode="auto">
            <a:xfrm>
              <a:off x="3666374" y="2824587"/>
              <a:ext cx="128875" cy="189472"/>
            </a:xfrm>
            <a:custGeom>
              <a:avLst/>
              <a:gdLst/>
              <a:ahLst/>
              <a:cxnLst>
                <a:cxn ang="0">
                  <a:pos x="319" y="28"/>
                </a:cxn>
                <a:cxn ang="0">
                  <a:pos x="319" y="97"/>
                </a:cxn>
                <a:cxn ang="0">
                  <a:pos x="262" y="71"/>
                </a:cxn>
                <a:cxn ang="0">
                  <a:pos x="206" y="62"/>
                </a:cxn>
                <a:cxn ang="0">
                  <a:pos x="105" y="108"/>
                </a:cxn>
                <a:cxn ang="0">
                  <a:pos x="70" y="235"/>
                </a:cxn>
                <a:cxn ang="0">
                  <a:pos x="105" y="362"/>
                </a:cxn>
                <a:cxn ang="0">
                  <a:pos x="206" y="408"/>
                </a:cxn>
                <a:cxn ang="0">
                  <a:pos x="262" y="399"/>
                </a:cxn>
                <a:cxn ang="0">
                  <a:pos x="319" y="373"/>
                </a:cxn>
                <a:cxn ang="0">
                  <a:pos x="319" y="441"/>
                </a:cxn>
                <a:cxn ang="0">
                  <a:pos x="261" y="463"/>
                </a:cxn>
                <a:cxn ang="0">
                  <a:pos x="198" y="470"/>
                </a:cxn>
                <a:cxn ang="0">
                  <a:pos x="54" y="406"/>
                </a:cxn>
                <a:cxn ang="0">
                  <a:pos x="0" y="235"/>
                </a:cxn>
                <a:cxn ang="0">
                  <a:pos x="54" y="63"/>
                </a:cxn>
                <a:cxn ang="0">
                  <a:pos x="202" y="0"/>
                </a:cxn>
                <a:cxn ang="0">
                  <a:pos x="262" y="7"/>
                </a:cxn>
                <a:cxn ang="0">
                  <a:pos x="319" y="28"/>
                </a:cxn>
              </a:cxnLst>
              <a:rect l="0" t="0" r="r" b="b"/>
              <a:pathLst>
                <a:path w="319" h="470">
                  <a:moveTo>
                    <a:pt x="319" y="28"/>
                  </a:moveTo>
                  <a:lnTo>
                    <a:pt x="319" y="97"/>
                  </a:lnTo>
                  <a:cubicBezTo>
                    <a:pt x="300" y="85"/>
                    <a:pt x="281" y="77"/>
                    <a:pt x="262" y="71"/>
                  </a:cubicBezTo>
                  <a:cubicBezTo>
                    <a:pt x="244" y="65"/>
                    <a:pt x="225" y="62"/>
                    <a:pt x="206" y="62"/>
                  </a:cubicBezTo>
                  <a:cubicBezTo>
                    <a:pt x="162" y="62"/>
                    <a:pt x="129" y="77"/>
                    <a:pt x="105" y="108"/>
                  </a:cubicBezTo>
                  <a:cubicBezTo>
                    <a:pt x="82" y="138"/>
                    <a:pt x="70" y="180"/>
                    <a:pt x="70" y="235"/>
                  </a:cubicBezTo>
                  <a:cubicBezTo>
                    <a:pt x="70" y="290"/>
                    <a:pt x="82" y="332"/>
                    <a:pt x="105" y="362"/>
                  </a:cubicBezTo>
                  <a:cubicBezTo>
                    <a:pt x="129" y="393"/>
                    <a:pt x="162" y="408"/>
                    <a:pt x="206" y="408"/>
                  </a:cubicBezTo>
                  <a:cubicBezTo>
                    <a:pt x="225" y="408"/>
                    <a:pt x="244" y="405"/>
                    <a:pt x="262" y="399"/>
                  </a:cubicBezTo>
                  <a:cubicBezTo>
                    <a:pt x="281" y="393"/>
                    <a:pt x="300" y="385"/>
                    <a:pt x="319" y="373"/>
                  </a:cubicBezTo>
                  <a:lnTo>
                    <a:pt x="319" y="441"/>
                  </a:lnTo>
                  <a:cubicBezTo>
                    <a:pt x="300" y="451"/>
                    <a:pt x="281" y="458"/>
                    <a:pt x="261" y="463"/>
                  </a:cubicBezTo>
                  <a:cubicBezTo>
                    <a:pt x="241" y="468"/>
                    <a:pt x="220" y="470"/>
                    <a:pt x="198" y="470"/>
                  </a:cubicBezTo>
                  <a:cubicBezTo>
                    <a:pt x="138" y="470"/>
                    <a:pt x="89" y="449"/>
                    <a:pt x="54" y="406"/>
                  </a:cubicBezTo>
                  <a:cubicBezTo>
                    <a:pt x="18" y="364"/>
                    <a:pt x="0" y="307"/>
                    <a:pt x="0" y="235"/>
                  </a:cubicBezTo>
                  <a:cubicBezTo>
                    <a:pt x="0" y="162"/>
                    <a:pt x="18" y="105"/>
                    <a:pt x="54" y="63"/>
                  </a:cubicBezTo>
                  <a:cubicBezTo>
                    <a:pt x="90" y="21"/>
                    <a:pt x="140" y="0"/>
                    <a:pt x="202" y="0"/>
                  </a:cubicBezTo>
                  <a:cubicBezTo>
                    <a:pt x="223" y="0"/>
                    <a:pt x="243" y="2"/>
                    <a:pt x="262" y="7"/>
                  </a:cubicBezTo>
                  <a:cubicBezTo>
                    <a:pt x="282" y="12"/>
                    <a:pt x="301" y="19"/>
                    <a:pt x="319" y="28"/>
                  </a:cubicBez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2" name="Freeform 221"/>
            <p:cNvSpPr>
              <a:spLocks noEditPoints="1"/>
            </p:cNvSpPr>
            <p:nvPr/>
          </p:nvSpPr>
          <p:spPr bwMode="auto">
            <a:xfrm>
              <a:off x="3829815" y="2824587"/>
              <a:ext cx="148932" cy="189472"/>
            </a:xfrm>
            <a:custGeom>
              <a:avLst/>
              <a:gdLst/>
              <a:ahLst/>
              <a:cxnLst>
                <a:cxn ang="0">
                  <a:pos x="184" y="62"/>
                </a:cxn>
                <a:cxn ang="0">
                  <a:pos x="100" y="109"/>
                </a:cxn>
                <a:cxn ang="0">
                  <a:pos x="69" y="235"/>
                </a:cxn>
                <a:cxn ang="0">
                  <a:pos x="100" y="361"/>
                </a:cxn>
                <a:cxn ang="0">
                  <a:pos x="184" y="408"/>
                </a:cxn>
                <a:cxn ang="0">
                  <a:pos x="268" y="361"/>
                </a:cxn>
                <a:cxn ang="0">
                  <a:pos x="299" y="235"/>
                </a:cxn>
                <a:cxn ang="0">
                  <a:pos x="268" y="109"/>
                </a:cxn>
                <a:cxn ang="0">
                  <a:pos x="184" y="62"/>
                </a:cxn>
                <a:cxn ang="0">
                  <a:pos x="184" y="0"/>
                </a:cxn>
                <a:cxn ang="0">
                  <a:pos x="320" y="62"/>
                </a:cxn>
                <a:cxn ang="0">
                  <a:pos x="369" y="235"/>
                </a:cxn>
                <a:cxn ang="0">
                  <a:pos x="320" y="407"/>
                </a:cxn>
                <a:cxn ang="0">
                  <a:pos x="184" y="470"/>
                </a:cxn>
                <a:cxn ang="0">
                  <a:pos x="48" y="407"/>
                </a:cxn>
                <a:cxn ang="0">
                  <a:pos x="0" y="235"/>
                </a:cxn>
                <a:cxn ang="0">
                  <a:pos x="48" y="62"/>
                </a:cxn>
                <a:cxn ang="0">
                  <a:pos x="184" y="0"/>
                </a:cxn>
              </a:cxnLst>
              <a:rect l="0" t="0" r="r" b="b"/>
              <a:pathLst>
                <a:path w="369" h="470">
                  <a:moveTo>
                    <a:pt x="184" y="62"/>
                  </a:moveTo>
                  <a:cubicBezTo>
                    <a:pt x="149" y="62"/>
                    <a:pt x="121" y="78"/>
                    <a:pt x="100" y="109"/>
                  </a:cubicBezTo>
                  <a:cubicBezTo>
                    <a:pt x="79" y="139"/>
                    <a:pt x="69" y="181"/>
                    <a:pt x="69" y="235"/>
                  </a:cubicBezTo>
                  <a:cubicBezTo>
                    <a:pt x="69" y="289"/>
                    <a:pt x="79" y="331"/>
                    <a:pt x="100" y="361"/>
                  </a:cubicBezTo>
                  <a:cubicBezTo>
                    <a:pt x="120" y="392"/>
                    <a:pt x="148" y="408"/>
                    <a:pt x="184" y="408"/>
                  </a:cubicBezTo>
                  <a:cubicBezTo>
                    <a:pt x="220" y="408"/>
                    <a:pt x="248" y="392"/>
                    <a:pt x="268" y="361"/>
                  </a:cubicBezTo>
                  <a:cubicBezTo>
                    <a:pt x="289" y="330"/>
                    <a:pt x="299" y="288"/>
                    <a:pt x="299" y="235"/>
                  </a:cubicBezTo>
                  <a:cubicBezTo>
                    <a:pt x="299" y="182"/>
                    <a:pt x="289" y="140"/>
                    <a:pt x="268" y="109"/>
                  </a:cubicBezTo>
                  <a:cubicBezTo>
                    <a:pt x="248" y="78"/>
                    <a:pt x="220" y="62"/>
                    <a:pt x="184" y="62"/>
                  </a:cubicBezTo>
                  <a:close/>
                  <a:moveTo>
                    <a:pt x="184" y="0"/>
                  </a:moveTo>
                  <a:cubicBezTo>
                    <a:pt x="242" y="0"/>
                    <a:pt x="287" y="21"/>
                    <a:pt x="320" y="62"/>
                  </a:cubicBezTo>
                  <a:cubicBezTo>
                    <a:pt x="353" y="104"/>
                    <a:pt x="369" y="161"/>
                    <a:pt x="369" y="235"/>
                  </a:cubicBezTo>
                  <a:cubicBezTo>
                    <a:pt x="369" y="308"/>
                    <a:pt x="353" y="366"/>
                    <a:pt x="320" y="407"/>
                  </a:cubicBezTo>
                  <a:cubicBezTo>
                    <a:pt x="287" y="449"/>
                    <a:pt x="242" y="470"/>
                    <a:pt x="184" y="470"/>
                  </a:cubicBezTo>
                  <a:cubicBezTo>
                    <a:pt x="126" y="470"/>
                    <a:pt x="81" y="449"/>
                    <a:pt x="48" y="407"/>
                  </a:cubicBezTo>
                  <a:cubicBezTo>
                    <a:pt x="16" y="366"/>
                    <a:pt x="0" y="308"/>
                    <a:pt x="0" y="235"/>
                  </a:cubicBezTo>
                  <a:cubicBezTo>
                    <a:pt x="0" y="161"/>
                    <a:pt x="16" y="104"/>
                    <a:pt x="48" y="62"/>
                  </a:cubicBezTo>
                  <a:cubicBezTo>
                    <a:pt x="81" y="21"/>
                    <a:pt x="126" y="0"/>
                    <a:pt x="184" y="0"/>
                  </a:cubicBez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3" name="Freeform 222"/>
            <p:cNvSpPr>
              <a:spLocks/>
            </p:cNvSpPr>
            <p:nvPr/>
          </p:nvSpPr>
          <p:spPr bwMode="auto">
            <a:xfrm>
              <a:off x="4021847" y="2824587"/>
              <a:ext cx="136129" cy="184778"/>
            </a:xfrm>
            <a:custGeom>
              <a:avLst/>
              <a:gdLst/>
              <a:ahLst/>
              <a:cxnLst>
                <a:cxn ang="0">
                  <a:pos x="338" y="188"/>
                </a:cxn>
                <a:cxn ang="0">
                  <a:pos x="338" y="458"/>
                </a:cxn>
                <a:cxn ang="0">
                  <a:pos x="272" y="458"/>
                </a:cxn>
                <a:cxn ang="0">
                  <a:pos x="272" y="191"/>
                </a:cxn>
                <a:cxn ang="0">
                  <a:pos x="249" y="96"/>
                </a:cxn>
                <a:cxn ang="0">
                  <a:pos x="183" y="64"/>
                </a:cxn>
                <a:cxn ang="0">
                  <a:pos x="98" y="102"/>
                </a:cxn>
                <a:cxn ang="0">
                  <a:pos x="67" y="205"/>
                </a:cxn>
                <a:cxn ang="0">
                  <a:pos x="67" y="458"/>
                </a:cxn>
                <a:cxn ang="0">
                  <a:pos x="0" y="458"/>
                </a:cxn>
                <a:cxn ang="0">
                  <a:pos x="0" y="11"/>
                </a:cxn>
                <a:cxn ang="0">
                  <a:pos x="67" y="11"/>
                </a:cxn>
                <a:cxn ang="0">
                  <a:pos x="67" y="80"/>
                </a:cxn>
                <a:cxn ang="0">
                  <a:pos x="123" y="20"/>
                </a:cxn>
                <a:cxn ang="0">
                  <a:pos x="197" y="0"/>
                </a:cxn>
                <a:cxn ang="0">
                  <a:pos x="302" y="48"/>
                </a:cxn>
                <a:cxn ang="0">
                  <a:pos x="338" y="188"/>
                </a:cxn>
              </a:cxnLst>
              <a:rect l="0" t="0" r="r" b="b"/>
              <a:pathLst>
                <a:path w="338" h="458">
                  <a:moveTo>
                    <a:pt x="338" y="188"/>
                  </a:moveTo>
                  <a:lnTo>
                    <a:pt x="338" y="458"/>
                  </a:lnTo>
                  <a:lnTo>
                    <a:pt x="272" y="458"/>
                  </a:lnTo>
                  <a:lnTo>
                    <a:pt x="272" y="191"/>
                  </a:lnTo>
                  <a:cubicBezTo>
                    <a:pt x="272" y="148"/>
                    <a:pt x="264" y="117"/>
                    <a:pt x="249" y="96"/>
                  </a:cubicBezTo>
                  <a:cubicBezTo>
                    <a:pt x="234" y="74"/>
                    <a:pt x="212" y="64"/>
                    <a:pt x="183" y="64"/>
                  </a:cubicBezTo>
                  <a:cubicBezTo>
                    <a:pt x="147" y="64"/>
                    <a:pt x="119" y="77"/>
                    <a:pt x="98" y="102"/>
                  </a:cubicBezTo>
                  <a:cubicBezTo>
                    <a:pt x="77" y="127"/>
                    <a:pt x="67" y="162"/>
                    <a:pt x="67" y="205"/>
                  </a:cubicBezTo>
                  <a:lnTo>
                    <a:pt x="67" y="458"/>
                  </a:lnTo>
                  <a:lnTo>
                    <a:pt x="0" y="458"/>
                  </a:lnTo>
                  <a:lnTo>
                    <a:pt x="0" y="11"/>
                  </a:lnTo>
                  <a:lnTo>
                    <a:pt x="67" y="11"/>
                  </a:lnTo>
                  <a:lnTo>
                    <a:pt x="67" y="80"/>
                  </a:lnTo>
                  <a:cubicBezTo>
                    <a:pt x="83" y="53"/>
                    <a:pt x="101" y="33"/>
                    <a:pt x="123" y="20"/>
                  </a:cubicBezTo>
                  <a:cubicBezTo>
                    <a:pt x="144" y="7"/>
                    <a:pt x="169" y="0"/>
                    <a:pt x="197" y="0"/>
                  </a:cubicBezTo>
                  <a:cubicBezTo>
                    <a:pt x="243" y="0"/>
                    <a:pt x="278" y="16"/>
                    <a:pt x="302" y="48"/>
                  </a:cubicBezTo>
                  <a:cubicBezTo>
                    <a:pt x="326" y="80"/>
                    <a:pt x="338" y="126"/>
                    <a:pt x="338" y="188"/>
                  </a:cubicBez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4" name="Freeform 223"/>
            <p:cNvSpPr>
              <a:spLocks/>
            </p:cNvSpPr>
            <p:nvPr/>
          </p:nvSpPr>
          <p:spPr bwMode="auto">
            <a:xfrm>
              <a:off x="4189981" y="2758870"/>
              <a:ext cx="103697" cy="250495"/>
            </a:xfrm>
            <a:custGeom>
              <a:avLst/>
              <a:gdLst/>
              <a:ahLst/>
              <a:cxnLst>
                <a:cxn ang="0">
                  <a:pos x="257" y="0"/>
                </a:cxn>
                <a:cxn ang="0">
                  <a:pos x="257" y="61"/>
                </a:cxn>
                <a:cxn ang="0">
                  <a:pos x="194" y="61"/>
                </a:cxn>
                <a:cxn ang="0">
                  <a:pos x="144" y="77"/>
                </a:cxn>
                <a:cxn ang="0">
                  <a:pos x="130" y="134"/>
                </a:cxn>
                <a:cxn ang="0">
                  <a:pos x="130" y="174"/>
                </a:cxn>
                <a:cxn ang="0">
                  <a:pos x="239" y="174"/>
                </a:cxn>
                <a:cxn ang="0">
                  <a:pos x="239" y="231"/>
                </a:cxn>
                <a:cxn ang="0">
                  <a:pos x="130" y="231"/>
                </a:cxn>
                <a:cxn ang="0">
                  <a:pos x="130" y="621"/>
                </a:cxn>
                <a:cxn ang="0">
                  <a:pos x="64" y="621"/>
                </a:cxn>
                <a:cxn ang="0">
                  <a:pos x="64" y="231"/>
                </a:cxn>
                <a:cxn ang="0">
                  <a:pos x="0" y="231"/>
                </a:cxn>
                <a:cxn ang="0">
                  <a:pos x="0" y="174"/>
                </a:cxn>
                <a:cxn ang="0">
                  <a:pos x="64" y="174"/>
                </a:cxn>
                <a:cxn ang="0">
                  <a:pos x="64" y="143"/>
                </a:cxn>
                <a:cxn ang="0">
                  <a:pos x="95" y="34"/>
                </a:cxn>
                <a:cxn ang="0">
                  <a:pos x="194" y="0"/>
                </a:cxn>
                <a:cxn ang="0">
                  <a:pos x="257" y="0"/>
                </a:cxn>
              </a:cxnLst>
              <a:rect l="0" t="0" r="r" b="b"/>
              <a:pathLst>
                <a:path w="257" h="621">
                  <a:moveTo>
                    <a:pt x="257" y="0"/>
                  </a:moveTo>
                  <a:lnTo>
                    <a:pt x="257" y="61"/>
                  </a:lnTo>
                  <a:lnTo>
                    <a:pt x="194" y="61"/>
                  </a:lnTo>
                  <a:cubicBezTo>
                    <a:pt x="170" y="61"/>
                    <a:pt x="153" y="66"/>
                    <a:pt x="144" y="77"/>
                  </a:cubicBezTo>
                  <a:cubicBezTo>
                    <a:pt x="135" y="87"/>
                    <a:pt x="130" y="107"/>
                    <a:pt x="130" y="134"/>
                  </a:cubicBezTo>
                  <a:lnTo>
                    <a:pt x="130" y="174"/>
                  </a:lnTo>
                  <a:lnTo>
                    <a:pt x="239" y="174"/>
                  </a:lnTo>
                  <a:lnTo>
                    <a:pt x="239" y="231"/>
                  </a:lnTo>
                  <a:lnTo>
                    <a:pt x="130" y="231"/>
                  </a:lnTo>
                  <a:lnTo>
                    <a:pt x="130" y="621"/>
                  </a:lnTo>
                  <a:lnTo>
                    <a:pt x="64" y="621"/>
                  </a:lnTo>
                  <a:lnTo>
                    <a:pt x="64" y="231"/>
                  </a:lnTo>
                  <a:lnTo>
                    <a:pt x="0" y="231"/>
                  </a:lnTo>
                  <a:lnTo>
                    <a:pt x="0" y="174"/>
                  </a:lnTo>
                  <a:lnTo>
                    <a:pt x="64" y="174"/>
                  </a:lnTo>
                  <a:lnTo>
                    <a:pt x="64" y="143"/>
                  </a:lnTo>
                  <a:cubicBezTo>
                    <a:pt x="64" y="93"/>
                    <a:pt x="74" y="57"/>
                    <a:pt x="95" y="34"/>
                  </a:cubicBezTo>
                  <a:cubicBezTo>
                    <a:pt x="116" y="11"/>
                    <a:pt x="149" y="0"/>
                    <a:pt x="194" y="0"/>
                  </a:cubicBezTo>
                  <a:lnTo>
                    <a:pt x="257" y="0"/>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5" name="Freeform 224"/>
            <p:cNvSpPr>
              <a:spLocks noEditPoints="1"/>
            </p:cNvSpPr>
            <p:nvPr/>
          </p:nvSpPr>
          <p:spPr bwMode="auto">
            <a:xfrm>
              <a:off x="4315869" y="2758870"/>
              <a:ext cx="26885" cy="250495"/>
            </a:xfrm>
            <a:custGeom>
              <a:avLst/>
              <a:gdLst/>
              <a:ahLst/>
              <a:cxnLst>
                <a:cxn ang="0">
                  <a:pos x="0" y="174"/>
                </a:cxn>
                <a:cxn ang="0">
                  <a:pos x="66" y="174"/>
                </a:cxn>
                <a:cxn ang="0">
                  <a:pos x="66" y="621"/>
                </a:cxn>
                <a:cxn ang="0">
                  <a:pos x="0" y="621"/>
                </a:cxn>
                <a:cxn ang="0">
                  <a:pos x="0" y="174"/>
                </a:cxn>
                <a:cxn ang="0">
                  <a:pos x="0" y="0"/>
                </a:cxn>
                <a:cxn ang="0">
                  <a:pos x="66" y="0"/>
                </a:cxn>
                <a:cxn ang="0">
                  <a:pos x="66" y="93"/>
                </a:cxn>
                <a:cxn ang="0">
                  <a:pos x="0" y="93"/>
                </a:cxn>
                <a:cxn ang="0">
                  <a:pos x="0" y="0"/>
                </a:cxn>
              </a:cxnLst>
              <a:rect l="0" t="0" r="r" b="b"/>
              <a:pathLst>
                <a:path w="66" h="621">
                  <a:moveTo>
                    <a:pt x="0" y="174"/>
                  </a:moveTo>
                  <a:lnTo>
                    <a:pt x="66" y="174"/>
                  </a:lnTo>
                  <a:lnTo>
                    <a:pt x="66" y="621"/>
                  </a:lnTo>
                  <a:lnTo>
                    <a:pt x="0" y="621"/>
                  </a:lnTo>
                  <a:lnTo>
                    <a:pt x="0" y="174"/>
                  </a:lnTo>
                  <a:close/>
                  <a:moveTo>
                    <a:pt x="0" y="0"/>
                  </a:moveTo>
                  <a:lnTo>
                    <a:pt x="66" y="0"/>
                  </a:lnTo>
                  <a:lnTo>
                    <a:pt x="66" y="93"/>
                  </a:lnTo>
                  <a:lnTo>
                    <a:pt x="0" y="93"/>
                  </a:lnTo>
                  <a:lnTo>
                    <a:pt x="0" y="0"/>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6" name="Freeform 225"/>
            <p:cNvSpPr>
              <a:spLocks noEditPoints="1"/>
            </p:cNvSpPr>
            <p:nvPr/>
          </p:nvSpPr>
          <p:spPr bwMode="auto">
            <a:xfrm>
              <a:off x="4387134" y="2824587"/>
              <a:ext cx="145091" cy="253482"/>
            </a:xfrm>
            <a:custGeom>
              <a:avLst/>
              <a:gdLst/>
              <a:ahLst/>
              <a:cxnLst>
                <a:cxn ang="0">
                  <a:pos x="293" y="229"/>
                </a:cxn>
                <a:cxn ang="0">
                  <a:pos x="264" y="106"/>
                </a:cxn>
                <a:cxn ang="0">
                  <a:pos x="180" y="62"/>
                </a:cxn>
                <a:cxn ang="0">
                  <a:pos x="98" y="106"/>
                </a:cxn>
                <a:cxn ang="0">
                  <a:pos x="68" y="229"/>
                </a:cxn>
                <a:cxn ang="0">
                  <a:pos x="98" y="353"/>
                </a:cxn>
                <a:cxn ang="0">
                  <a:pos x="180" y="397"/>
                </a:cxn>
                <a:cxn ang="0">
                  <a:pos x="264" y="353"/>
                </a:cxn>
                <a:cxn ang="0">
                  <a:pos x="293" y="229"/>
                </a:cxn>
                <a:cxn ang="0">
                  <a:pos x="360" y="403"/>
                </a:cxn>
                <a:cxn ang="0">
                  <a:pos x="314" y="573"/>
                </a:cxn>
                <a:cxn ang="0">
                  <a:pos x="174" y="629"/>
                </a:cxn>
                <a:cxn ang="0">
                  <a:pos x="108" y="623"/>
                </a:cxn>
                <a:cxn ang="0">
                  <a:pos x="48" y="605"/>
                </a:cxn>
                <a:cxn ang="0">
                  <a:pos x="48" y="534"/>
                </a:cxn>
                <a:cxn ang="0">
                  <a:pos x="106" y="559"/>
                </a:cxn>
                <a:cxn ang="0">
                  <a:pos x="164" y="568"/>
                </a:cxn>
                <a:cxn ang="0">
                  <a:pos x="261" y="530"/>
                </a:cxn>
                <a:cxn ang="0">
                  <a:pos x="293" y="416"/>
                </a:cxn>
                <a:cxn ang="0">
                  <a:pos x="293" y="380"/>
                </a:cxn>
                <a:cxn ang="0">
                  <a:pos x="241" y="439"/>
                </a:cxn>
                <a:cxn ang="0">
                  <a:pos x="164" y="458"/>
                </a:cxn>
                <a:cxn ang="0">
                  <a:pos x="45" y="396"/>
                </a:cxn>
                <a:cxn ang="0">
                  <a:pos x="0" y="229"/>
                </a:cxn>
                <a:cxn ang="0">
                  <a:pos x="45" y="63"/>
                </a:cxn>
                <a:cxn ang="0">
                  <a:pos x="164" y="0"/>
                </a:cxn>
                <a:cxn ang="0">
                  <a:pos x="241" y="20"/>
                </a:cxn>
                <a:cxn ang="0">
                  <a:pos x="293" y="79"/>
                </a:cxn>
                <a:cxn ang="0">
                  <a:pos x="293" y="11"/>
                </a:cxn>
                <a:cxn ang="0">
                  <a:pos x="360" y="11"/>
                </a:cxn>
                <a:cxn ang="0">
                  <a:pos x="360" y="403"/>
                </a:cxn>
              </a:cxnLst>
              <a:rect l="0" t="0" r="r" b="b"/>
              <a:pathLst>
                <a:path w="360" h="629">
                  <a:moveTo>
                    <a:pt x="293" y="229"/>
                  </a:moveTo>
                  <a:cubicBezTo>
                    <a:pt x="293" y="176"/>
                    <a:pt x="283" y="135"/>
                    <a:pt x="264" y="106"/>
                  </a:cubicBezTo>
                  <a:cubicBezTo>
                    <a:pt x="244" y="76"/>
                    <a:pt x="216" y="62"/>
                    <a:pt x="180" y="62"/>
                  </a:cubicBezTo>
                  <a:cubicBezTo>
                    <a:pt x="145" y="62"/>
                    <a:pt x="117" y="76"/>
                    <a:pt x="98" y="106"/>
                  </a:cubicBezTo>
                  <a:cubicBezTo>
                    <a:pt x="78" y="135"/>
                    <a:pt x="68" y="176"/>
                    <a:pt x="68" y="229"/>
                  </a:cubicBezTo>
                  <a:cubicBezTo>
                    <a:pt x="68" y="282"/>
                    <a:pt x="78" y="324"/>
                    <a:pt x="98" y="353"/>
                  </a:cubicBezTo>
                  <a:cubicBezTo>
                    <a:pt x="117" y="382"/>
                    <a:pt x="145" y="397"/>
                    <a:pt x="180" y="397"/>
                  </a:cubicBezTo>
                  <a:cubicBezTo>
                    <a:pt x="216" y="397"/>
                    <a:pt x="244" y="382"/>
                    <a:pt x="264" y="353"/>
                  </a:cubicBezTo>
                  <a:cubicBezTo>
                    <a:pt x="283" y="324"/>
                    <a:pt x="293" y="282"/>
                    <a:pt x="293" y="229"/>
                  </a:cubicBezTo>
                  <a:close/>
                  <a:moveTo>
                    <a:pt x="360" y="403"/>
                  </a:moveTo>
                  <a:cubicBezTo>
                    <a:pt x="360" y="479"/>
                    <a:pt x="344" y="536"/>
                    <a:pt x="314" y="573"/>
                  </a:cubicBezTo>
                  <a:cubicBezTo>
                    <a:pt x="283" y="610"/>
                    <a:pt x="237" y="629"/>
                    <a:pt x="174" y="629"/>
                  </a:cubicBezTo>
                  <a:cubicBezTo>
                    <a:pt x="151" y="629"/>
                    <a:pt x="129" y="627"/>
                    <a:pt x="108" y="623"/>
                  </a:cubicBezTo>
                  <a:cubicBezTo>
                    <a:pt x="88" y="619"/>
                    <a:pt x="67" y="613"/>
                    <a:pt x="48" y="605"/>
                  </a:cubicBezTo>
                  <a:lnTo>
                    <a:pt x="48" y="534"/>
                  </a:lnTo>
                  <a:cubicBezTo>
                    <a:pt x="67" y="545"/>
                    <a:pt x="87" y="554"/>
                    <a:pt x="106" y="559"/>
                  </a:cubicBezTo>
                  <a:cubicBezTo>
                    <a:pt x="124" y="565"/>
                    <a:pt x="144" y="568"/>
                    <a:pt x="164" y="568"/>
                  </a:cubicBezTo>
                  <a:cubicBezTo>
                    <a:pt x="207" y="568"/>
                    <a:pt x="239" y="555"/>
                    <a:pt x="261" y="530"/>
                  </a:cubicBezTo>
                  <a:cubicBezTo>
                    <a:pt x="283" y="505"/>
                    <a:pt x="293" y="467"/>
                    <a:pt x="293" y="416"/>
                  </a:cubicBezTo>
                  <a:lnTo>
                    <a:pt x="293" y="380"/>
                  </a:lnTo>
                  <a:cubicBezTo>
                    <a:pt x="280" y="406"/>
                    <a:pt x="262" y="426"/>
                    <a:pt x="241" y="439"/>
                  </a:cubicBezTo>
                  <a:cubicBezTo>
                    <a:pt x="220" y="452"/>
                    <a:pt x="194" y="458"/>
                    <a:pt x="164" y="458"/>
                  </a:cubicBezTo>
                  <a:cubicBezTo>
                    <a:pt x="115" y="458"/>
                    <a:pt x="75" y="437"/>
                    <a:pt x="45" y="396"/>
                  </a:cubicBezTo>
                  <a:cubicBezTo>
                    <a:pt x="15" y="354"/>
                    <a:pt x="0" y="298"/>
                    <a:pt x="0" y="229"/>
                  </a:cubicBezTo>
                  <a:cubicBezTo>
                    <a:pt x="0" y="160"/>
                    <a:pt x="15" y="105"/>
                    <a:pt x="45" y="63"/>
                  </a:cubicBezTo>
                  <a:cubicBezTo>
                    <a:pt x="75" y="21"/>
                    <a:pt x="115" y="0"/>
                    <a:pt x="164" y="0"/>
                  </a:cubicBezTo>
                  <a:cubicBezTo>
                    <a:pt x="194" y="0"/>
                    <a:pt x="220" y="7"/>
                    <a:pt x="241" y="20"/>
                  </a:cubicBezTo>
                  <a:cubicBezTo>
                    <a:pt x="262" y="33"/>
                    <a:pt x="280" y="52"/>
                    <a:pt x="293" y="79"/>
                  </a:cubicBezTo>
                  <a:lnTo>
                    <a:pt x="293" y="11"/>
                  </a:lnTo>
                  <a:lnTo>
                    <a:pt x="360" y="11"/>
                  </a:lnTo>
                  <a:lnTo>
                    <a:pt x="360" y="403"/>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7" name="Freeform 226"/>
            <p:cNvSpPr>
              <a:spLocks/>
            </p:cNvSpPr>
            <p:nvPr/>
          </p:nvSpPr>
          <p:spPr bwMode="auto">
            <a:xfrm>
              <a:off x="4584714" y="2828855"/>
              <a:ext cx="135703" cy="185204"/>
            </a:xfrm>
            <a:custGeom>
              <a:avLst/>
              <a:gdLst/>
              <a:ahLst/>
              <a:cxnLst>
                <a:cxn ang="0">
                  <a:pos x="0" y="271"/>
                </a:cxn>
                <a:cxn ang="0">
                  <a:pos x="0" y="0"/>
                </a:cxn>
                <a:cxn ang="0">
                  <a:pos x="66" y="0"/>
                </a:cxn>
                <a:cxn ang="0">
                  <a:pos x="66" y="268"/>
                </a:cxn>
                <a:cxn ang="0">
                  <a:pos x="88" y="363"/>
                </a:cxn>
                <a:cxn ang="0">
                  <a:pos x="155" y="395"/>
                </a:cxn>
                <a:cxn ang="0">
                  <a:pos x="240" y="357"/>
                </a:cxn>
                <a:cxn ang="0">
                  <a:pos x="271" y="254"/>
                </a:cxn>
                <a:cxn ang="0">
                  <a:pos x="271" y="0"/>
                </a:cxn>
                <a:cxn ang="0">
                  <a:pos x="337" y="0"/>
                </a:cxn>
                <a:cxn ang="0">
                  <a:pos x="337" y="447"/>
                </a:cxn>
                <a:cxn ang="0">
                  <a:pos x="271" y="447"/>
                </a:cxn>
                <a:cxn ang="0">
                  <a:pos x="271" y="379"/>
                </a:cxn>
                <a:cxn ang="0">
                  <a:pos x="215" y="439"/>
                </a:cxn>
                <a:cxn ang="0">
                  <a:pos x="141" y="459"/>
                </a:cxn>
                <a:cxn ang="0">
                  <a:pos x="36" y="411"/>
                </a:cxn>
                <a:cxn ang="0">
                  <a:pos x="0" y="271"/>
                </a:cxn>
              </a:cxnLst>
              <a:rect l="0" t="0" r="r" b="b"/>
              <a:pathLst>
                <a:path w="337" h="459">
                  <a:moveTo>
                    <a:pt x="0" y="271"/>
                  </a:moveTo>
                  <a:lnTo>
                    <a:pt x="0" y="0"/>
                  </a:lnTo>
                  <a:lnTo>
                    <a:pt x="66" y="0"/>
                  </a:lnTo>
                  <a:lnTo>
                    <a:pt x="66" y="268"/>
                  </a:lnTo>
                  <a:cubicBezTo>
                    <a:pt x="66" y="310"/>
                    <a:pt x="73" y="342"/>
                    <a:pt x="88" y="363"/>
                  </a:cubicBezTo>
                  <a:cubicBezTo>
                    <a:pt x="103" y="384"/>
                    <a:pt x="126" y="395"/>
                    <a:pt x="155" y="395"/>
                  </a:cubicBezTo>
                  <a:cubicBezTo>
                    <a:pt x="191" y="395"/>
                    <a:pt x="219" y="382"/>
                    <a:pt x="240" y="357"/>
                  </a:cubicBezTo>
                  <a:cubicBezTo>
                    <a:pt x="261" y="332"/>
                    <a:pt x="271" y="297"/>
                    <a:pt x="271" y="254"/>
                  </a:cubicBezTo>
                  <a:lnTo>
                    <a:pt x="271" y="0"/>
                  </a:lnTo>
                  <a:lnTo>
                    <a:pt x="337" y="0"/>
                  </a:lnTo>
                  <a:lnTo>
                    <a:pt x="337" y="447"/>
                  </a:lnTo>
                  <a:lnTo>
                    <a:pt x="271" y="447"/>
                  </a:lnTo>
                  <a:lnTo>
                    <a:pt x="271" y="379"/>
                  </a:lnTo>
                  <a:cubicBezTo>
                    <a:pt x="255" y="406"/>
                    <a:pt x="236" y="426"/>
                    <a:pt x="215" y="439"/>
                  </a:cubicBezTo>
                  <a:cubicBezTo>
                    <a:pt x="194" y="452"/>
                    <a:pt x="169" y="459"/>
                    <a:pt x="141" y="459"/>
                  </a:cubicBezTo>
                  <a:cubicBezTo>
                    <a:pt x="95" y="459"/>
                    <a:pt x="60" y="443"/>
                    <a:pt x="36" y="411"/>
                  </a:cubicBezTo>
                  <a:cubicBezTo>
                    <a:pt x="12" y="379"/>
                    <a:pt x="0" y="332"/>
                    <a:pt x="0" y="271"/>
                  </a:cubicBez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8" name="Freeform 227"/>
            <p:cNvSpPr>
              <a:spLocks/>
            </p:cNvSpPr>
            <p:nvPr/>
          </p:nvSpPr>
          <p:spPr bwMode="auto">
            <a:xfrm>
              <a:off x="4774612" y="2824587"/>
              <a:ext cx="95163" cy="184778"/>
            </a:xfrm>
            <a:custGeom>
              <a:avLst/>
              <a:gdLst/>
              <a:ahLst/>
              <a:cxnLst>
                <a:cxn ang="0">
                  <a:pos x="236" y="80"/>
                </a:cxn>
                <a:cxn ang="0">
                  <a:pos x="212" y="69"/>
                </a:cxn>
                <a:cxn ang="0">
                  <a:pos x="183" y="66"/>
                </a:cxn>
                <a:cxn ang="0">
                  <a:pos x="96" y="106"/>
                </a:cxn>
                <a:cxn ang="0">
                  <a:pos x="67" y="223"/>
                </a:cxn>
                <a:cxn ang="0">
                  <a:pos x="67" y="458"/>
                </a:cxn>
                <a:cxn ang="0">
                  <a:pos x="0" y="458"/>
                </a:cxn>
                <a:cxn ang="0">
                  <a:pos x="0" y="11"/>
                </a:cxn>
                <a:cxn ang="0">
                  <a:pos x="67" y="11"/>
                </a:cxn>
                <a:cxn ang="0">
                  <a:pos x="67" y="80"/>
                </a:cxn>
                <a:cxn ang="0">
                  <a:pos x="121" y="20"/>
                </a:cxn>
                <a:cxn ang="0">
                  <a:pos x="202" y="0"/>
                </a:cxn>
                <a:cxn ang="0">
                  <a:pos x="217" y="1"/>
                </a:cxn>
                <a:cxn ang="0">
                  <a:pos x="236" y="4"/>
                </a:cxn>
                <a:cxn ang="0">
                  <a:pos x="236" y="80"/>
                </a:cxn>
              </a:cxnLst>
              <a:rect l="0" t="0" r="r" b="b"/>
              <a:pathLst>
                <a:path w="236" h="458">
                  <a:moveTo>
                    <a:pt x="236" y="80"/>
                  </a:moveTo>
                  <a:cubicBezTo>
                    <a:pt x="229" y="75"/>
                    <a:pt x="220" y="71"/>
                    <a:pt x="212" y="69"/>
                  </a:cubicBezTo>
                  <a:cubicBezTo>
                    <a:pt x="203" y="67"/>
                    <a:pt x="193" y="66"/>
                    <a:pt x="183" y="66"/>
                  </a:cubicBezTo>
                  <a:cubicBezTo>
                    <a:pt x="145" y="66"/>
                    <a:pt x="116" y="79"/>
                    <a:pt x="96" y="106"/>
                  </a:cubicBezTo>
                  <a:cubicBezTo>
                    <a:pt x="77" y="133"/>
                    <a:pt x="67" y="172"/>
                    <a:pt x="67" y="223"/>
                  </a:cubicBezTo>
                  <a:lnTo>
                    <a:pt x="67" y="458"/>
                  </a:lnTo>
                  <a:lnTo>
                    <a:pt x="0" y="458"/>
                  </a:lnTo>
                  <a:lnTo>
                    <a:pt x="0" y="11"/>
                  </a:lnTo>
                  <a:lnTo>
                    <a:pt x="67" y="11"/>
                  </a:lnTo>
                  <a:lnTo>
                    <a:pt x="67" y="80"/>
                  </a:lnTo>
                  <a:cubicBezTo>
                    <a:pt x="80" y="53"/>
                    <a:pt x="98" y="33"/>
                    <a:pt x="121" y="20"/>
                  </a:cubicBezTo>
                  <a:cubicBezTo>
                    <a:pt x="143" y="7"/>
                    <a:pt x="170" y="0"/>
                    <a:pt x="202" y="0"/>
                  </a:cubicBezTo>
                  <a:cubicBezTo>
                    <a:pt x="207" y="0"/>
                    <a:pt x="212" y="0"/>
                    <a:pt x="217" y="1"/>
                  </a:cubicBezTo>
                  <a:cubicBezTo>
                    <a:pt x="223" y="2"/>
                    <a:pt x="229" y="3"/>
                    <a:pt x="236" y="4"/>
                  </a:cubicBezTo>
                  <a:lnTo>
                    <a:pt x="236" y="80"/>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9" name="Freeform 228"/>
            <p:cNvSpPr>
              <a:spLocks noEditPoints="1"/>
            </p:cNvSpPr>
            <p:nvPr/>
          </p:nvSpPr>
          <p:spPr bwMode="auto">
            <a:xfrm>
              <a:off x="4887698" y="2824587"/>
              <a:ext cx="136983" cy="189472"/>
            </a:xfrm>
            <a:custGeom>
              <a:avLst/>
              <a:gdLst/>
              <a:ahLst/>
              <a:cxnLst>
                <a:cxn ang="0">
                  <a:pos x="208" y="233"/>
                </a:cxn>
                <a:cxn ang="0">
                  <a:pos x="96" y="254"/>
                </a:cxn>
                <a:cxn ang="0">
                  <a:pos x="65" y="323"/>
                </a:cxn>
                <a:cxn ang="0">
                  <a:pos x="89" y="385"/>
                </a:cxn>
                <a:cxn ang="0">
                  <a:pos x="152" y="408"/>
                </a:cxn>
                <a:cxn ang="0">
                  <a:pos x="240" y="365"/>
                </a:cxn>
                <a:cxn ang="0">
                  <a:pos x="273" y="250"/>
                </a:cxn>
                <a:cxn ang="0">
                  <a:pos x="273" y="233"/>
                </a:cxn>
                <a:cxn ang="0">
                  <a:pos x="208" y="233"/>
                </a:cxn>
                <a:cxn ang="0">
                  <a:pos x="340" y="203"/>
                </a:cxn>
                <a:cxn ang="0">
                  <a:pos x="340" y="458"/>
                </a:cxn>
                <a:cxn ang="0">
                  <a:pos x="273" y="458"/>
                </a:cxn>
                <a:cxn ang="0">
                  <a:pos x="273" y="390"/>
                </a:cxn>
                <a:cxn ang="0">
                  <a:pos x="217" y="451"/>
                </a:cxn>
                <a:cxn ang="0">
                  <a:pos x="134" y="470"/>
                </a:cxn>
                <a:cxn ang="0">
                  <a:pos x="36" y="431"/>
                </a:cxn>
                <a:cxn ang="0">
                  <a:pos x="0" y="328"/>
                </a:cxn>
                <a:cxn ang="0">
                  <a:pos x="45" y="214"/>
                </a:cxn>
                <a:cxn ang="0">
                  <a:pos x="181" y="176"/>
                </a:cxn>
                <a:cxn ang="0">
                  <a:pos x="273" y="176"/>
                </a:cxn>
                <a:cxn ang="0">
                  <a:pos x="273" y="169"/>
                </a:cxn>
                <a:cxn ang="0">
                  <a:pos x="243" y="90"/>
                </a:cxn>
                <a:cxn ang="0">
                  <a:pos x="159" y="62"/>
                </a:cxn>
                <a:cxn ang="0">
                  <a:pos x="92" y="72"/>
                </a:cxn>
                <a:cxn ang="0">
                  <a:pos x="29" y="99"/>
                </a:cxn>
                <a:cxn ang="0">
                  <a:pos x="29" y="31"/>
                </a:cxn>
                <a:cxn ang="0">
                  <a:pos x="99" y="8"/>
                </a:cxn>
                <a:cxn ang="0">
                  <a:pos x="166" y="0"/>
                </a:cxn>
                <a:cxn ang="0">
                  <a:pos x="296" y="50"/>
                </a:cxn>
                <a:cxn ang="0">
                  <a:pos x="340" y="203"/>
                </a:cxn>
              </a:cxnLst>
              <a:rect l="0" t="0" r="r" b="b"/>
              <a:pathLst>
                <a:path w="340" h="470">
                  <a:moveTo>
                    <a:pt x="208" y="233"/>
                  </a:moveTo>
                  <a:cubicBezTo>
                    <a:pt x="154" y="233"/>
                    <a:pt x="117" y="240"/>
                    <a:pt x="96" y="254"/>
                  </a:cubicBezTo>
                  <a:cubicBezTo>
                    <a:pt x="76" y="267"/>
                    <a:pt x="65" y="291"/>
                    <a:pt x="65" y="323"/>
                  </a:cubicBezTo>
                  <a:cubicBezTo>
                    <a:pt x="65" y="349"/>
                    <a:pt x="73" y="370"/>
                    <a:pt x="89" y="385"/>
                  </a:cubicBezTo>
                  <a:cubicBezTo>
                    <a:pt x="104" y="401"/>
                    <a:pt x="125" y="408"/>
                    <a:pt x="152" y="408"/>
                  </a:cubicBezTo>
                  <a:cubicBezTo>
                    <a:pt x="189" y="408"/>
                    <a:pt x="218" y="394"/>
                    <a:pt x="240" y="365"/>
                  </a:cubicBezTo>
                  <a:cubicBezTo>
                    <a:pt x="262" y="336"/>
                    <a:pt x="273" y="298"/>
                    <a:pt x="273" y="250"/>
                  </a:cubicBezTo>
                  <a:lnTo>
                    <a:pt x="273" y="233"/>
                  </a:lnTo>
                  <a:lnTo>
                    <a:pt x="208" y="233"/>
                  </a:lnTo>
                  <a:close/>
                  <a:moveTo>
                    <a:pt x="340" y="203"/>
                  </a:moveTo>
                  <a:lnTo>
                    <a:pt x="340" y="458"/>
                  </a:lnTo>
                  <a:lnTo>
                    <a:pt x="273" y="458"/>
                  </a:lnTo>
                  <a:lnTo>
                    <a:pt x="273" y="390"/>
                  </a:lnTo>
                  <a:cubicBezTo>
                    <a:pt x="258" y="418"/>
                    <a:pt x="240" y="438"/>
                    <a:pt x="217" y="451"/>
                  </a:cubicBezTo>
                  <a:cubicBezTo>
                    <a:pt x="195" y="464"/>
                    <a:pt x="167" y="470"/>
                    <a:pt x="134" y="470"/>
                  </a:cubicBezTo>
                  <a:cubicBezTo>
                    <a:pt x="93" y="470"/>
                    <a:pt x="60" y="457"/>
                    <a:pt x="36" y="431"/>
                  </a:cubicBezTo>
                  <a:cubicBezTo>
                    <a:pt x="12" y="406"/>
                    <a:pt x="0" y="371"/>
                    <a:pt x="0" y="328"/>
                  </a:cubicBezTo>
                  <a:cubicBezTo>
                    <a:pt x="0" y="278"/>
                    <a:pt x="15" y="240"/>
                    <a:pt x="45" y="214"/>
                  </a:cubicBezTo>
                  <a:cubicBezTo>
                    <a:pt x="75" y="189"/>
                    <a:pt x="120" y="176"/>
                    <a:pt x="181" y="176"/>
                  </a:cubicBezTo>
                  <a:lnTo>
                    <a:pt x="273" y="176"/>
                  </a:lnTo>
                  <a:lnTo>
                    <a:pt x="273" y="169"/>
                  </a:lnTo>
                  <a:cubicBezTo>
                    <a:pt x="273" y="135"/>
                    <a:pt x="263" y="109"/>
                    <a:pt x="243" y="90"/>
                  </a:cubicBezTo>
                  <a:cubicBezTo>
                    <a:pt x="223" y="72"/>
                    <a:pt x="195" y="62"/>
                    <a:pt x="159" y="62"/>
                  </a:cubicBezTo>
                  <a:cubicBezTo>
                    <a:pt x="136" y="62"/>
                    <a:pt x="114" y="65"/>
                    <a:pt x="92" y="72"/>
                  </a:cubicBezTo>
                  <a:cubicBezTo>
                    <a:pt x="70" y="78"/>
                    <a:pt x="49" y="87"/>
                    <a:pt x="29" y="99"/>
                  </a:cubicBezTo>
                  <a:lnTo>
                    <a:pt x="29" y="31"/>
                  </a:lnTo>
                  <a:cubicBezTo>
                    <a:pt x="53" y="21"/>
                    <a:pt x="76" y="13"/>
                    <a:pt x="99" y="8"/>
                  </a:cubicBezTo>
                  <a:cubicBezTo>
                    <a:pt x="122" y="3"/>
                    <a:pt x="144" y="0"/>
                    <a:pt x="166" y="0"/>
                  </a:cubicBezTo>
                  <a:cubicBezTo>
                    <a:pt x="224" y="0"/>
                    <a:pt x="268" y="17"/>
                    <a:pt x="296" y="50"/>
                  </a:cubicBezTo>
                  <a:cubicBezTo>
                    <a:pt x="325" y="84"/>
                    <a:pt x="340" y="135"/>
                    <a:pt x="340" y="203"/>
                  </a:cubicBez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0" name="Freeform 229"/>
            <p:cNvSpPr>
              <a:spLocks noEditPoints="1"/>
            </p:cNvSpPr>
            <p:nvPr/>
          </p:nvSpPr>
          <p:spPr bwMode="auto">
            <a:xfrm>
              <a:off x="5078449" y="2758870"/>
              <a:ext cx="145091" cy="255189"/>
            </a:xfrm>
            <a:custGeom>
              <a:avLst/>
              <a:gdLst/>
              <a:ahLst/>
              <a:cxnLst>
                <a:cxn ang="0">
                  <a:pos x="291" y="398"/>
                </a:cxn>
                <a:cxn ang="0">
                  <a:pos x="261" y="271"/>
                </a:cxn>
                <a:cxn ang="0">
                  <a:pos x="179" y="225"/>
                </a:cxn>
                <a:cxn ang="0">
                  <a:pos x="96" y="271"/>
                </a:cxn>
                <a:cxn ang="0">
                  <a:pos x="66" y="398"/>
                </a:cxn>
                <a:cxn ang="0">
                  <a:pos x="96" y="525"/>
                </a:cxn>
                <a:cxn ang="0">
                  <a:pos x="179" y="571"/>
                </a:cxn>
                <a:cxn ang="0">
                  <a:pos x="261" y="525"/>
                </a:cxn>
                <a:cxn ang="0">
                  <a:pos x="291" y="398"/>
                </a:cxn>
                <a:cxn ang="0">
                  <a:pos x="66" y="242"/>
                </a:cxn>
                <a:cxn ang="0">
                  <a:pos x="119" y="182"/>
                </a:cxn>
                <a:cxn ang="0">
                  <a:pos x="195" y="163"/>
                </a:cxn>
                <a:cxn ang="0">
                  <a:pos x="314" y="228"/>
                </a:cxn>
                <a:cxn ang="0">
                  <a:pos x="360" y="398"/>
                </a:cxn>
                <a:cxn ang="0">
                  <a:pos x="314" y="568"/>
                </a:cxn>
                <a:cxn ang="0">
                  <a:pos x="195" y="633"/>
                </a:cxn>
                <a:cxn ang="0">
                  <a:pos x="119" y="614"/>
                </a:cxn>
                <a:cxn ang="0">
                  <a:pos x="66" y="554"/>
                </a:cxn>
                <a:cxn ang="0">
                  <a:pos x="66" y="621"/>
                </a:cxn>
                <a:cxn ang="0">
                  <a:pos x="0" y="621"/>
                </a:cxn>
                <a:cxn ang="0">
                  <a:pos x="0" y="0"/>
                </a:cxn>
                <a:cxn ang="0">
                  <a:pos x="66" y="0"/>
                </a:cxn>
                <a:cxn ang="0">
                  <a:pos x="66" y="242"/>
                </a:cxn>
              </a:cxnLst>
              <a:rect l="0" t="0" r="r" b="b"/>
              <a:pathLst>
                <a:path w="360" h="633">
                  <a:moveTo>
                    <a:pt x="291" y="398"/>
                  </a:moveTo>
                  <a:cubicBezTo>
                    <a:pt x="291" y="344"/>
                    <a:pt x="281" y="301"/>
                    <a:pt x="261" y="271"/>
                  </a:cubicBezTo>
                  <a:cubicBezTo>
                    <a:pt x="241" y="240"/>
                    <a:pt x="214" y="225"/>
                    <a:pt x="179" y="225"/>
                  </a:cubicBezTo>
                  <a:cubicBezTo>
                    <a:pt x="144" y="225"/>
                    <a:pt x="116" y="240"/>
                    <a:pt x="96" y="271"/>
                  </a:cubicBezTo>
                  <a:cubicBezTo>
                    <a:pt x="76" y="301"/>
                    <a:pt x="66" y="344"/>
                    <a:pt x="66" y="398"/>
                  </a:cubicBezTo>
                  <a:cubicBezTo>
                    <a:pt x="66" y="452"/>
                    <a:pt x="76" y="495"/>
                    <a:pt x="96" y="525"/>
                  </a:cubicBezTo>
                  <a:cubicBezTo>
                    <a:pt x="116" y="556"/>
                    <a:pt x="144" y="571"/>
                    <a:pt x="179" y="571"/>
                  </a:cubicBezTo>
                  <a:cubicBezTo>
                    <a:pt x="214" y="571"/>
                    <a:pt x="241" y="556"/>
                    <a:pt x="261" y="525"/>
                  </a:cubicBezTo>
                  <a:cubicBezTo>
                    <a:pt x="281" y="495"/>
                    <a:pt x="291" y="452"/>
                    <a:pt x="291" y="398"/>
                  </a:cubicBezTo>
                  <a:close/>
                  <a:moveTo>
                    <a:pt x="66" y="242"/>
                  </a:moveTo>
                  <a:cubicBezTo>
                    <a:pt x="80" y="215"/>
                    <a:pt x="98" y="195"/>
                    <a:pt x="119" y="182"/>
                  </a:cubicBezTo>
                  <a:cubicBezTo>
                    <a:pt x="140" y="169"/>
                    <a:pt x="166" y="163"/>
                    <a:pt x="195" y="163"/>
                  </a:cubicBezTo>
                  <a:cubicBezTo>
                    <a:pt x="244" y="163"/>
                    <a:pt x="284" y="185"/>
                    <a:pt x="314" y="228"/>
                  </a:cubicBezTo>
                  <a:cubicBezTo>
                    <a:pt x="345" y="271"/>
                    <a:pt x="360" y="328"/>
                    <a:pt x="360" y="398"/>
                  </a:cubicBezTo>
                  <a:cubicBezTo>
                    <a:pt x="360" y="468"/>
                    <a:pt x="345" y="525"/>
                    <a:pt x="314" y="568"/>
                  </a:cubicBezTo>
                  <a:cubicBezTo>
                    <a:pt x="284" y="611"/>
                    <a:pt x="244" y="633"/>
                    <a:pt x="195" y="633"/>
                  </a:cubicBezTo>
                  <a:cubicBezTo>
                    <a:pt x="166" y="633"/>
                    <a:pt x="140" y="627"/>
                    <a:pt x="119" y="614"/>
                  </a:cubicBezTo>
                  <a:cubicBezTo>
                    <a:pt x="98" y="601"/>
                    <a:pt x="80" y="581"/>
                    <a:pt x="66" y="554"/>
                  </a:cubicBezTo>
                  <a:lnTo>
                    <a:pt x="66" y="621"/>
                  </a:lnTo>
                  <a:lnTo>
                    <a:pt x="0" y="621"/>
                  </a:lnTo>
                  <a:lnTo>
                    <a:pt x="0" y="0"/>
                  </a:lnTo>
                  <a:lnTo>
                    <a:pt x="66" y="0"/>
                  </a:lnTo>
                  <a:lnTo>
                    <a:pt x="66" y="242"/>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1" name="Rectangle 230"/>
            <p:cNvSpPr>
              <a:spLocks noChangeArrowheads="1"/>
            </p:cNvSpPr>
            <p:nvPr/>
          </p:nvSpPr>
          <p:spPr bwMode="auto">
            <a:xfrm>
              <a:off x="5268348" y="2758870"/>
              <a:ext cx="26885" cy="250495"/>
            </a:xfrm>
            <a:prstGeom prst="rect">
              <a:avLst/>
            </a:prstGeom>
            <a:solidFill>
              <a:schemeClr val="bg1"/>
            </a:solidFill>
            <a:ln w="12700">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32" name="Freeform 231"/>
            <p:cNvSpPr>
              <a:spLocks noEditPoints="1"/>
            </p:cNvSpPr>
            <p:nvPr/>
          </p:nvSpPr>
          <p:spPr bwMode="auto">
            <a:xfrm>
              <a:off x="5339613" y="2824587"/>
              <a:ext cx="150639" cy="189472"/>
            </a:xfrm>
            <a:custGeom>
              <a:avLst/>
              <a:gdLst/>
              <a:ahLst/>
              <a:cxnLst>
                <a:cxn ang="0">
                  <a:pos x="373" y="216"/>
                </a:cxn>
                <a:cxn ang="0">
                  <a:pos x="373" y="252"/>
                </a:cxn>
                <a:cxn ang="0">
                  <a:pos x="68" y="252"/>
                </a:cxn>
                <a:cxn ang="0">
                  <a:pos x="110" y="368"/>
                </a:cxn>
                <a:cxn ang="0">
                  <a:pos x="212" y="408"/>
                </a:cxn>
                <a:cxn ang="0">
                  <a:pos x="286" y="397"/>
                </a:cxn>
                <a:cxn ang="0">
                  <a:pos x="357" y="366"/>
                </a:cxn>
                <a:cxn ang="0">
                  <a:pos x="357" y="436"/>
                </a:cxn>
                <a:cxn ang="0">
                  <a:pos x="284" y="461"/>
                </a:cxn>
                <a:cxn ang="0">
                  <a:pos x="209" y="470"/>
                </a:cxn>
                <a:cxn ang="0">
                  <a:pos x="56" y="408"/>
                </a:cxn>
                <a:cxn ang="0">
                  <a:pos x="0" y="239"/>
                </a:cxn>
                <a:cxn ang="0">
                  <a:pos x="53" y="65"/>
                </a:cxn>
                <a:cxn ang="0">
                  <a:pos x="197" y="0"/>
                </a:cxn>
                <a:cxn ang="0">
                  <a:pos x="326" y="58"/>
                </a:cxn>
                <a:cxn ang="0">
                  <a:pos x="373" y="216"/>
                </a:cxn>
                <a:cxn ang="0">
                  <a:pos x="307" y="195"/>
                </a:cxn>
                <a:cxn ang="0">
                  <a:pos x="276" y="98"/>
                </a:cxn>
                <a:cxn ang="0">
                  <a:pos x="198" y="62"/>
                </a:cxn>
                <a:cxn ang="0">
                  <a:pos x="109" y="97"/>
                </a:cxn>
                <a:cxn ang="0">
                  <a:pos x="71" y="195"/>
                </a:cxn>
                <a:cxn ang="0">
                  <a:pos x="307" y="195"/>
                </a:cxn>
              </a:cxnLst>
              <a:rect l="0" t="0" r="r" b="b"/>
              <a:pathLst>
                <a:path w="373" h="470">
                  <a:moveTo>
                    <a:pt x="373" y="216"/>
                  </a:moveTo>
                  <a:lnTo>
                    <a:pt x="373" y="252"/>
                  </a:lnTo>
                  <a:lnTo>
                    <a:pt x="68" y="252"/>
                  </a:lnTo>
                  <a:cubicBezTo>
                    <a:pt x="71" y="303"/>
                    <a:pt x="85" y="341"/>
                    <a:pt x="110" y="368"/>
                  </a:cubicBezTo>
                  <a:cubicBezTo>
                    <a:pt x="134" y="394"/>
                    <a:pt x="169" y="408"/>
                    <a:pt x="212" y="408"/>
                  </a:cubicBezTo>
                  <a:cubicBezTo>
                    <a:pt x="238" y="408"/>
                    <a:pt x="263" y="404"/>
                    <a:pt x="286" y="397"/>
                  </a:cubicBezTo>
                  <a:cubicBezTo>
                    <a:pt x="310" y="390"/>
                    <a:pt x="334" y="380"/>
                    <a:pt x="357" y="366"/>
                  </a:cubicBezTo>
                  <a:lnTo>
                    <a:pt x="357" y="436"/>
                  </a:lnTo>
                  <a:cubicBezTo>
                    <a:pt x="334" y="447"/>
                    <a:pt x="309" y="455"/>
                    <a:pt x="284" y="461"/>
                  </a:cubicBezTo>
                  <a:cubicBezTo>
                    <a:pt x="260" y="467"/>
                    <a:pt x="234" y="470"/>
                    <a:pt x="209" y="470"/>
                  </a:cubicBezTo>
                  <a:cubicBezTo>
                    <a:pt x="144" y="470"/>
                    <a:pt x="93" y="449"/>
                    <a:pt x="56" y="408"/>
                  </a:cubicBezTo>
                  <a:cubicBezTo>
                    <a:pt x="18" y="366"/>
                    <a:pt x="0" y="310"/>
                    <a:pt x="0" y="239"/>
                  </a:cubicBezTo>
                  <a:cubicBezTo>
                    <a:pt x="0" y="166"/>
                    <a:pt x="17" y="108"/>
                    <a:pt x="53" y="65"/>
                  </a:cubicBezTo>
                  <a:cubicBezTo>
                    <a:pt x="89" y="22"/>
                    <a:pt x="137" y="0"/>
                    <a:pt x="197" y="0"/>
                  </a:cubicBezTo>
                  <a:cubicBezTo>
                    <a:pt x="251" y="0"/>
                    <a:pt x="294" y="19"/>
                    <a:pt x="326" y="58"/>
                  </a:cubicBezTo>
                  <a:cubicBezTo>
                    <a:pt x="357" y="97"/>
                    <a:pt x="373" y="150"/>
                    <a:pt x="373" y="216"/>
                  </a:cubicBezTo>
                  <a:close/>
                  <a:moveTo>
                    <a:pt x="307" y="195"/>
                  </a:moveTo>
                  <a:cubicBezTo>
                    <a:pt x="306" y="154"/>
                    <a:pt x="296" y="122"/>
                    <a:pt x="276" y="98"/>
                  </a:cubicBezTo>
                  <a:cubicBezTo>
                    <a:pt x="257" y="74"/>
                    <a:pt x="230" y="62"/>
                    <a:pt x="198" y="62"/>
                  </a:cubicBezTo>
                  <a:cubicBezTo>
                    <a:pt x="161" y="62"/>
                    <a:pt x="131" y="74"/>
                    <a:pt x="109" y="97"/>
                  </a:cubicBezTo>
                  <a:cubicBezTo>
                    <a:pt x="87" y="120"/>
                    <a:pt x="74" y="153"/>
                    <a:pt x="71" y="195"/>
                  </a:cubicBezTo>
                  <a:lnTo>
                    <a:pt x="307" y="195"/>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3" name="Freeform 232"/>
            <p:cNvSpPr>
              <a:spLocks/>
            </p:cNvSpPr>
            <p:nvPr/>
          </p:nvSpPr>
          <p:spPr bwMode="auto">
            <a:xfrm>
              <a:off x="5616993" y="2764417"/>
              <a:ext cx="174963" cy="249642"/>
            </a:xfrm>
            <a:custGeom>
              <a:avLst/>
              <a:gdLst/>
              <a:ahLst/>
              <a:cxnLst>
                <a:cxn ang="0">
                  <a:pos x="433" y="57"/>
                </a:cxn>
                <a:cxn ang="0">
                  <a:pos x="433" y="142"/>
                </a:cxn>
                <a:cxn ang="0">
                  <a:pos x="354" y="85"/>
                </a:cxn>
                <a:cxn ang="0">
                  <a:pos x="266" y="66"/>
                </a:cxn>
                <a:cxn ang="0">
                  <a:pos x="125" y="129"/>
                </a:cxn>
                <a:cxn ang="0">
                  <a:pos x="76" y="310"/>
                </a:cxn>
                <a:cxn ang="0">
                  <a:pos x="125" y="490"/>
                </a:cxn>
                <a:cxn ang="0">
                  <a:pos x="266" y="553"/>
                </a:cxn>
                <a:cxn ang="0">
                  <a:pos x="354" y="534"/>
                </a:cxn>
                <a:cxn ang="0">
                  <a:pos x="433" y="477"/>
                </a:cxn>
                <a:cxn ang="0">
                  <a:pos x="433" y="561"/>
                </a:cxn>
                <a:cxn ang="0">
                  <a:pos x="352" y="605"/>
                </a:cxn>
                <a:cxn ang="0">
                  <a:pos x="262" y="619"/>
                </a:cxn>
                <a:cxn ang="0">
                  <a:pos x="70" y="536"/>
                </a:cxn>
                <a:cxn ang="0">
                  <a:pos x="0" y="310"/>
                </a:cxn>
                <a:cxn ang="0">
                  <a:pos x="70" y="83"/>
                </a:cxn>
                <a:cxn ang="0">
                  <a:pos x="262" y="0"/>
                </a:cxn>
                <a:cxn ang="0">
                  <a:pos x="353" y="14"/>
                </a:cxn>
                <a:cxn ang="0">
                  <a:pos x="433" y="57"/>
                </a:cxn>
              </a:cxnLst>
              <a:rect l="0" t="0" r="r" b="b"/>
              <a:pathLst>
                <a:path w="433" h="619">
                  <a:moveTo>
                    <a:pt x="433" y="57"/>
                  </a:moveTo>
                  <a:lnTo>
                    <a:pt x="433" y="142"/>
                  </a:lnTo>
                  <a:cubicBezTo>
                    <a:pt x="408" y="117"/>
                    <a:pt x="382" y="98"/>
                    <a:pt x="354" y="85"/>
                  </a:cubicBezTo>
                  <a:cubicBezTo>
                    <a:pt x="327" y="73"/>
                    <a:pt x="297" y="66"/>
                    <a:pt x="266" y="66"/>
                  </a:cubicBezTo>
                  <a:cubicBezTo>
                    <a:pt x="205" y="66"/>
                    <a:pt x="158" y="87"/>
                    <a:pt x="125" y="129"/>
                  </a:cubicBezTo>
                  <a:cubicBezTo>
                    <a:pt x="93" y="171"/>
                    <a:pt x="76" y="231"/>
                    <a:pt x="76" y="310"/>
                  </a:cubicBezTo>
                  <a:cubicBezTo>
                    <a:pt x="76" y="388"/>
                    <a:pt x="93" y="448"/>
                    <a:pt x="125" y="490"/>
                  </a:cubicBezTo>
                  <a:cubicBezTo>
                    <a:pt x="158" y="532"/>
                    <a:pt x="205" y="553"/>
                    <a:pt x="266" y="553"/>
                  </a:cubicBezTo>
                  <a:cubicBezTo>
                    <a:pt x="297" y="553"/>
                    <a:pt x="327" y="546"/>
                    <a:pt x="354" y="534"/>
                  </a:cubicBezTo>
                  <a:cubicBezTo>
                    <a:pt x="382" y="521"/>
                    <a:pt x="408" y="502"/>
                    <a:pt x="433" y="477"/>
                  </a:cubicBezTo>
                  <a:lnTo>
                    <a:pt x="433" y="561"/>
                  </a:lnTo>
                  <a:cubicBezTo>
                    <a:pt x="407" y="581"/>
                    <a:pt x="380" y="595"/>
                    <a:pt x="352" y="605"/>
                  </a:cubicBezTo>
                  <a:cubicBezTo>
                    <a:pt x="323" y="614"/>
                    <a:pt x="293" y="619"/>
                    <a:pt x="262" y="619"/>
                  </a:cubicBezTo>
                  <a:cubicBezTo>
                    <a:pt x="180" y="619"/>
                    <a:pt x="116" y="591"/>
                    <a:pt x="70" y="536"/>
                  </a:cubicBezTo>
                  <a:cubicBezTo>
                    <a:pt x="23" y="481"/>
                    <a:pt x="0" y="405"/>
                    <a:pt x="0" y="310"/>
                  </a:cubicBezTo>
                  <a:cubicBezTo>
                    <a:pt x="0" y="214"/>
                    <a:pt x="23" y="138"/>
                    <a:pt x="70" y="83"/>
                  </a:cubicBezTo>
                  <a:cubicBezTo>
                    <a:pt x="116" y="28"/>
                    <a:pt x="180" y="0"/>
                    <a:pt x="262" y="0"/>
                  </a:cubicBezTo>
                  <a:cubicBezTo>
                    <a:pt x="294" y="0"/>
                    <a:pt x="324" y="5"/>
                    <a:pt x="353" y="14"/>
                  </a:cubicBezTo>
                  <a:cubicBezTo>
                    <a:pt x="381" y="24"/>
                    <a:pt x="408" y="38"/>
                    <a:pt x="433" y="57"/>
                  </a:cubicBez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4" name="Freeform 233"/>
            <p:cNvSpPr>
              <a:spLocks noEditPoints="1"/>
            </p:cNvSpPr>
            <p:nvPr/>
          </p:nvSpPr>
          <p:spPr bwMode="auto">
            <a:xfrm>
              <a:off x="5824387" y="2824587"/>
              <a:ext cx="148932" cy="189472"/>
            </a:xfrm>
            <a:custGeom>
              <a:avLst/>
              <a:gdLst/>
              <a:ahLst/>
              <a:cxnLst>
                <a:cxn ang="0">
                  <a:pos x="184" y="62"/>
                </a:cxn>
                <a:cxn ang="0">
                  <a:pos x="100" y="109"/>
                </a:cxn>
                <a:cxn ang="0">
                  <a:pos x="69" y="235"/>
                </a:cxn>
                <a:cxn ang="0">
                  <a:pos x="100" y="361"/>
                </a:cxn>
                <a:cxn ang="0">
                  <a:pos x="184" y="408"/>
                </a:cxn>
                <a:cxn ang="0">
                  <a:pos x="268" y="361"/>
                </a:cxn>
                <a:cxn ang="0">
                  <a:pos x="299" y="235"/>
                </a:cxn>
                <a:cxn ang="0">
                  <a:pos x="268" y="109"/>
                </a:cxn>
                <a:cxn ang="0">
                  <a:pos x="184" y="62"/>
                </a:cxn>
                <a:cxn ang="0">
                  <a:pos x="184" y="0"/>
                </a:cxn>
                <a:cxn ang="0">
                  <a:pos x="320" y="62"/>
                </a:cxn>
                <a:cxn ang="0">
                  <a:pos x="369" y="235"/>
                </a:cxn>
                <a:cxn ang="0">
                  <a:pos x="320" y="407"/>
                </a:cxn>
                <a:cxn ang="0">
                  <a:pos x="184" y="470"/>
                </a:cxn>
                <a:cxn ang="0">
                  <a:pos x="49" y="407"/>
                </a:cxn>
                <a:cxn ang="0">
                  <a:pos x="0" y="235"/>
                </a:cxn>
                <a:cxn ang="0">
                  <a:pos x="49" y="62"/>
                </a:cxn>
                <a:cxn ang="0">
                  <a:pos x="184" y="0"/>
                </a:cxn>
              </a:cxnLst>
              <a:rect l="0" t="0" r="r" b="b"/>
              <a:pathLst>
                <a:path w="369" h="470">
                  <a:moveTo>
                    <a:pt x="184" y="62"/>
                  </a:moveTo>
                  <a:cubicBezTo>
                    <a:pt x="149" y="62"/>
                    <a:pt x="121" y="78"/>
                    <a:pt x="100" y="109"/>
                  </a:cubicBezTo>
                  <a:cubicBezTo>
                    <a:pt x="80" y="139"/>
                    <a:pt x="69" y="181"/>
                    <a:pt x="69" y="235"/>
                  </a:cubicBezTo>
                  <a:cubicBezTo>
                    <a:pt x="69" y="289"/>
                    <a:pt x="80" y="331"/>
                    <a:pt x="100" y="361"/>
                  </a:cubicBezTo>
                  <a:cubicBezTo>
                    <a:pt x="121" y="392"/>
                    <a:pt x="149" y="408"/>
                    <a:pt x="184" y="408"/>
                  </a:cubicBezTo>
                  <a:cubicBezTo>
                    <a:pt x="220" y="408"/>
                    <a:pt x="248" y="392"/>
                    <a:pt x="268" y="361"/>
                  </a:cubicBezTo>
                  <a:cubicBezTo>
                    <a:pt x="289" y="330"/>
                    <a:pt x="299" y="288"/>
                    <a:pt x="299" y="235"/>
                  </a:cubicBezTo>
                  <a:cubicBezTo>
                    <a:pt x="299" y="182"/>
                    <a:pt x="289" y="140"/>
                    <a:pt x="268" y="109"/>
                  </a:cubicBezTo>
                  <a:cubicBezTo>
                    <a:pt x="248" y="78"/>
                    <a:pt x="220" y="62"/>
                    <a:pt x="184" y="62"/>
                  </a:cubicBezTo>
                  <a:close/>
                  <a:moveTo>
                    <a:pt x="184" y="0"/>
                  </a:moveTo>
                  <a:cubicBezTo>
                    <a:pt x="242" y="0"/>
                    <a:pt x="287" y="21"/>
                    <a:pt x="320" y="62"/>
                  </a:cubicBezTo>
                  <a:cubicBezTo>
                    <a:pt x="353" y="104"/>
                    <a:pt x="369" y="161"/>
                    <a:pt x="369" y="235"/>
                  </a:cubicBezTo>
                  <a:cubicBezTo>
                    <a:pt x="369" y="308"/>
                    <a:pt x="353" y="366"/>
                    <a:pt x="320" y="407"/>
                  </a:cubicBezTo>
                  <a:cubicBezTo>
                    <a:pt x="287" y="449"/>
                    <a:pt x="242" y="470"/>
                    <a:pt x="184" y="470"/>
                  </a:cubicBezTo>
                  <a:cubicBezTo>
                    <a:pt x="127" y="470"/>
                    <a:pt x="81" y="449"/>
                    <a:pt x="49" y="407"/>
                  </a:cubicBezTo>
                  <a:cubicBezTo>
                    <a:pt x="16" y="366"/>
                    <a:pt x="0" y="308"/>
                    <a:pt x="0" y="235"/>
                  </a:cubicBezTo>
                  <a:cubicBezTo>
                    <a:pt x="0" y="161"/>
                    <a:pt x="16" y="104"/>
                    <a:pt x="49" y="62"/>
                  </a:cubicBezTo>
                  <a:cubicBezTo>
                    <a:pt x="81" y="21"/>
                    <a:pt x="127" y="0"/>
                    <a:pt x="184" y="0"/>
                  </a:cubicBez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5" name="Freeform 234"/>
            <p:cNvSpPr>
              <a:spLocks/>
            </p:cNvSpPr>
            <p:nvPr/>
          </p:nvSpPr>
          <p:spPr bwMode="auto">
            <a:xfrm>
              <a:off x="6016846" y="2824587"/>
              <a:ext cx="237266" cy="184778"/>
            </a:xfrm>
            <a:custGeom>
              <a:avLst/>
              <a:gdLst/>
              <a:ahLst/>
              <a:cxnLst>
                <a:cxn ang="0">
                  <a:pos x="316" y="97"/>
                </a:cxn>
                <a:cxn ang="0">
                  <a:pos x="375" y="24"/>
                </a:cxn>
                <a:cxn ang="0">
                  <a:pos x="456" y="0"/>
                </a:cxn>
                <a:cxn ang="0">
                  <a:pos x="554" y="49"/>
                </a:cxn>
                <a:cxn ang="0">
                  <a:pos x="588" y="188"/>
                </a:cxn>
                <a:cxn ang="0">
                  <a:pos x="588" y="458"/>
                </a:cxn>
                <a:cxn ang="0">
                  <a:pos x="521" y="458"/>
                </a:cxn>
                <a:cxn ang="0">
                  <a:pos x="521" y="191"/>
                </a:cxn>
                <a:cxn ang="0">
                  <a:pos x="501" y="95"/>
                </a:cxn>
                <a:cxn ang="0">
                  <a:pos x="438" y="64"/>
                </a:cxn>
                <a:cxn ang="0">
                  <a:pos x="357" y="102"/>
                </a:cxn>
                <a:cxn ang="0">
                  <a:pos x="327" y="205"/>
                </a:cxn>
                <a:cxn ang="0">
                  <a:pos x="327" y="458"/>
                </a:cxn>
                <a:cxn ang="0">
                  <a:pos x="260" y="458"/>
                </a:cxn>
                <a:cxn ang="0">
                  <a:pos x="260" y="191"/>
                </a:cxn>
                <a:cxn ang="0">
                  <a:pos x="240" y="95"/>
                </a:cxn>
                <a:cxn ang="0">
                  <a:pos x="177" y="64"/>
                </a:cxn>
                <a:cxn ang="0">
                  <a:pos x="96" y="102"/>
                </a:cxn>
                <a:cxn ang="0">
                  <a:pos x="66" y="205"/>
                </a:cxn>
                <a:cxn ang="0">
                  <a:pos x="66" y="458"/>
                </a:cxn>
                <a:cxn ang="0">
                  <a:pos x="0" y="458"/>
                </a:cxn>
                <a:cxn ang="0">
                  <a:pos x="0" y="11"/>
                </a:cxn>
                <a:cxn ang="0">
                  <a:pos x="66" y="11"/>
                </a:cxn>
                <a:cxn ang="0">
                  <a:pos x="66" y="80"/>
                </a:cxn>
                <a:cxn ang="0">
                  <a:pos x="121" y="20"/>
                </a:cxn>
                <a:cxn ang="0">
                  <a:pos x="196" y="0"/>
                </a:cxn>
                <a:cxn ang="0">
                  <a:pos x="270" y="25"/>
                </a:cxn>
                <a:cxn ang="0">
                  <a:pos x="316" y="97"/>
                </a:cxn>
              </a:cxnLst>
              <a:rect l="0" t="0" r="r" b="b"/>
              <a:pathLst>
                <a:path w="588" h="458">
                  <a:moveTo>
                    <a:pt x="316" y="97"/>
                  </a:moveTo>
                  <a:cubicBezTo>
                    <a:pt x="332" y="64"/>
                    <a:pt x="352" y="39"/>
                    <a:pt x="375" y="24"/>
                  </a:cubicBezTo>
                  <a:cubicBezTo>
                    <a:pt x="398" y="8"/>
                    <a:pt x="425" y="0"/>
                    <a:pt x="456" y="0"/>
                  </a:cubicBezTo>
                  <a:cubicBezTo>
                    <a:pt x="498" y="0"/>
                    <a:pt x="531" y="16"/>
                    <a:pt x="554" y="49"/>
                  </a:cubicBezTo>
                  <a:cubicBezTo>
                    <a:pt x="576" y="82"/>
                    <a:pt x="588" y="128"/>
                    <a:pt x="588" y="188"/>
                  </a:cubicBezTo>
                  <a:lnTo>
                    <a:pt x="588" y="458"/>
                  </a:lnTo>
                  <a:lnTo>
                    <a:pt x="521" y="458"/>
                  </a:lnTo>
                  <a:lnTo>
                    <a:pt x="521" y="191"/>
                  </a:lnTo>
                  <a:cubicBezTo>
                    <a:pt x="521" y="148"/>
                    <a:pt x="514" y="116"/>
                    <a:pt x="501" y="95"/>
                  </a:cubicBezTo>
                  <a:cubicBezTo>
                    <a:pt x="487" y="74"/>
                    <a:pt x="466" y="64"/>
                    <a:pt x="438" y="64"/>
                  </a:cubicBezTo>
                  <a:cubicBezTo>
                    <a:pt x="404" y="64"/>
                    <a:pt x="377" y="77"/>
                    <a:pt x="357" y="102"/>
                  </a:cubicBezTo>
                  <a:cubicBezTo>
                    <a:pt x="337" y="127"/>
                    <a:pt x="327" y="162"/>
                    <a:pt x="327" y="205"/>
                  </a:cubicBezTo>
                  <a:lnTo>
                    <a:pt x="327" y="458"/>
                  </a:lnTo>
                  <a:lnTo>
                    <a:pt x="260" y="458"/>
                  </a:lnTo>
                  <a:lnTo>
                    <a:pt x="260" y="191"/>
                  </a:lnTo>
                  <a:cubicBezTo>
                    <a:pt x="260" y="147"/>
                    <a:pt x="254" y="116"/>
                    <a:pt x="240" y="95"/>
                  </a:cubicBezTo>
                  <a:cubicBezTo>
                    <a:pt x="226" y="74"/>
                    <a:pt x="205" y="64"/>
                    <a:pt x="177" y="64"/>
                  </a:cubicBezTo>
                  <a:cubicBezTo>
                    <a:pt x="143" y="64"/>
                    <a:pt x="116" y="77"/>
                    <a:pt x="96" y="102"/>
                  </a:cubicBezTo>
                  <a:cubicBezTo>
                    <a:pt x="76" y="128"/>
                    <a:pt x="66" y="162"/>
                    <a:pt x="66" y="205"/>
                  </a:cubicBezTo>
                  <a:lnTo>
                    <a:pt x="66" y="458"/>
                  </a:lnTo>
                  <a:lnTo>
                    <a:pt x="0" y="458"/>
                  </a:lnTo>
                  <a:lnTo>
                    <a:pt x="0" y="11"/>
                  </a:lnTo>
                  <a:lnTo>
                    <a:pt x="66" y="11"/>
                  </a:lnTo>
                  <a:lnTo>
                    <a:pt x="66" y="80"/>
                  </a:lnTo>
                  <a:cubicBezTo>
                    <a:pt x="81" y="53"/>
                    <a:pt x="100" y="33"/>
                    <a:pt x="121" y="20"/>
                  </a:cubicBezTo>
                  <a:cubicBezTo>
                    <a:pt x="142" y="7"/>
                    <a:pt x="167" y="0"/>
                    <a:pt x="196" y="0"/>
                  </a:cubicBezTo>
                  <a:cubicBezTo>
                    <a:pt x="225" y="0"/>
                    <a:pt x="250" y="8"/>
                    <a:pt x="270" y="25"/>
                  </a:cubicBezTo>
                  <a:cubicBezTo>
                    <a:pt x="291" y="41"/>
                    <a:pt x="306" y="65"/>
                    <a:pt x="316" y="97"/>
                  </a:cubicBez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6" name="Freeform 235"/>
            <p:cNvSpPr>
              <a:spLocks noEditPoints="1"/>
            </p:cNvSpPr>
            <p:nvPr/>
          </p:nvSpPr>
          <p:spPr bwMode="auto">
            <a:xfrm>
              <a:off x="6306174" y="2824587"/>
              <a:ext cx="145944" cy="253482"/>
            </a:xfrm>
            <a:custGeom>
              <a:avLst/>
              <a:gdLst/>
              <a:ahLst/>
              <a:cxnLst>
                <a:cxn ang="0">
                  <a:pos x="67" y="391"/>
                </a:cxn>
                <a:cxn ang="0">
                  <a:pos x="67" y="629"/>
                </a:cxn>
                <a:cxn ang="0">
                  <a:pos x="0" y="629"/>
                </a:cxn>
                <a:cxn ang="0">
                  <a:pos x="0" y="11"/>
                </a:cxn>
                <a:cxn ang="0">
                  <a:pos x="67" y="11"/>
                </a:cxn>
                <a:cxn ang="0">
                  <a:pos x="67" y="79"/>
                </a:cxn>
                <a:cxn ang="0">
                  <a:pos x="120" y="19"/>
                </a:cxn>
                <a:cxn ang="0">
                  <a:pos x="196" y="0"/>
                </a:cxn>
                <a:cxn ang="0">
                  <a:pos x="315" y="65"/>
                </a:cxn>
                <a:cxn ang="0">
                  <a:pos x="361" y="235"/>
                </a:cxn>
                <a:cxn ang="0">
                  <a:pos x="315" y="405"/>
                </a:cxn>
                <a:cxn ang="0">
                  <a:pos x="196" y="470"/>
                </a:cxn>
                <a:cxn ang="0">
                  <a:pos x="120" y="451"/>
                </a:cxn>
                <a:cxn ang="0">
                  <a:pos x="67" y="391"/>
                </a:cxn>
                <a:cxn ang="0">
                  <a:pos x="292" y="235"/>
                </a:cxn>
                <a:cxn ang="0">
                  <a:pos x="262" y="108"/>
                </a:cxn>
                <a:cxn ang="0">
                  <a:pos x="180" y="62"/>
                </a:cxn>
                <a:cxn ang="0">
                  <a:pos x="97" y="108"/>
                </a:cxn>
                <a:cxn ang="0">
                  <a:pos x="67" y="235"/>
                </a:cxn>
                <a:cxn ang="0">
                  <a:pos x="97" y="362"/>
                </a:cxn>
                <a:cxn ang="0">
                  <a:pos x="180" y="408"/>
                </a:cxn>
                <a:cxn ang="0">
                  <a:pos x="262" y="362"/>
                </a:cxn>
                <a:cxn ang="0">
                  <a:pos x="292" y="235"/>
                </a:cxn>
              </a:cxnLst>
              <a:rect l="0" t="0" r="r" b="b"/>
              <a:pathLst>
                <a:path w="361" h="629">
                  <a:moveTo>
                    <a:pt x="67" y="391"/>
                  </a:moveTo>
                  <a:lnTo>
                    <a:pt x="67" y="629"/>
                  </a:lnTo>
                  <a:lnTo>
                    <a:pt x="0" y="629"/>
                  </a:lnTo>
                  <a:lnTo>
                    <a:pt x="0" y="11"/>
                  </a:lnTo>
                  <a:lnTo>
                    <a:pt x="67" y="11"/>
                  </a:lnTo>
                  <a:lnTo>
                    <a:pt x="67" y="79"/>
                  </a:lnTo>
                  <a:cubicBezTo>
                    <a:pt x="81" y="52"/>
                    <a:pt x="98" y="32"/>
                    <a:pt x="120" y="19"/>
                  </a:cubicBezTo>
                  <a:cubicBezTo>
                    <a:pt x="141" y="6"/>
                    <a:pt x="166" y="0"/>
                    <a:pt x="196" y="0"/>
                  </a:cubicBezTo>
                  <a:cubicBezTo>
                    <a:pt x="245" y="0"/>
                    <a:pt x="284" y="22"/>
                    <a:pt x="315" y="65"/>
                  </a:cubicBezTo>
                  <a:cubicBezTo>
                    <a:pt x="345" y="108"/>
                    <a:pt x="361" y="165"/>
                    <a:pt x="361" y="235"/>
                  </a:cubicBezTo>
                  <a:cubicBezTo>
                    <a:pt x="361" y="305"/>
                    <a:pt x="345" y="362"/>
                    <a:pt x="315" y="405"/>
                  </a:cubicBezTo>
                  <a:cubicBezTo>
                    <a:pt x="284" y="448"/>
                    <a:pt x="245" y="470"/>
                    <a:pt x="196" y="470"/>
                  </a:cubicBezTo>
                  <a:cubicBezTo>
                    <a:pt x="166" y="470"/>
                    <a:pt x="141" y="464"/>
                    <a:pt x="120" y="451"/>
                  </a:cubicBezTo>
                  <a:cubicBezTo>
                    <a:pt x="98" y="438"/>
                    <a:pt x="81" y="418"/>
                    <a:pt x="67" y="391"/>
                  </a:cubicBezTo>
                  <a:close/>
                  <a:moveTo>
                    <a:pt x="292" y="235"/>
                  </a:moveTo>
                  <a:cubicBezTo>
                    <a:pt x="292" y="181"/>
                    <a:pt x="282" y="138"/>
                    <a:pt x="262" y="108"/>
                  </a:cubicBezTo>
                  <a:cubicBezTo>
                    <a:pt x="242" y="77"/>
                    <a:pt x="215" y="62"/>
                    <a:pt x="180" y="62"/>
                  </a:cubicBezTo>
                  <a:cubicBezTo>
                    <a:pt x="145" y="62"/>
                    <a:pt x="117" y="77"/>
                    <a:pt x="97" y="108"/>
                  </a:cubicBezTo>
                  <a:cubicBezTo>
                    <a:pt x="77" y="138"/>
                    <a:pt x="67" y="181"/>
                    <a:pt x="67" y="235"/>
                  </a:cubicBezTo>
                  <a:cubicBezTo>
                    <a:pt x="67" y="289"/>
                    <a:pt x="77" y="332"/>
                    <a:pt x="97" y="362"/>
                  </a:cubicBezTo>
                  <a:cubicBezTo>
                    <a:pt x="117" y="393"/>
                    <a:pt x="145" y="408"/>
                    <a:pt x="180" y="408"/>
                  </a:cubicBezTo>
                  <a:cubicBezTo>
                    <a:pt x="215" y="408"/>
                    <a:pt x="242" y="393"/>
                    <a:pt x="262" y="362"/>
                  </a:cubicBezTo>
                  <a:cubicBezTo>
                    <a:pt x="282" y="332"/>
                    <a:pt x="292" y="289"/>
                    <a:pt x="292" y="235"/>
                  </a:cubicBez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7" name="Freeform 236"/>
            <p:cNvSpPr>
              <a:spLocks/>
            </p:cNvSpPr>
            <p:nvPr/>
          </p:nvSpPr>
          <p:spPr bwMode="auto">
            <a:xfrm>
              <a:off x="6493939" y="2828855"/>
              <a:ext cx="135703" cy="185204"/>
            </a:xfrm>
            <a:custGeom>
              <a:avLst/>
              <a:gdLst/>
              <a:ahLst/>
              <a:cxnLst>
                <a:cxn ang="0">
                  <a:pos x="0" y="271"/>
                </a:cxn>
                <a:cxn ang="0">
                  <a:pos x="0" y="0"/>
                </a:cxn>
                <a:cxn ang="0">
                  <a:pos x="66" y="0"/>
                </a:cxn>
                <a:cxn ang="0">
                  <a:pos x="66" y="268"/>
                </a:cxn>
                <a:cxn ang="0">
                  <a:pos x="88" y="363"/>
                </a:cxn>
                <a:cxn ang="0">
                  <a:pos x="155" y="395"/>
                </a:cxn>
                <a:cxn ang="0">
                  <a:pos x="240" y="357"/>
                </a:cxn>
                <a:cxn ang="0">
                  <a:pos x="271" y="254"/>
                </a:cxn>
                <a:cxn ang="0">
                  <a:pos x="271" y="0"/>
                </a:cxn>
                <a:cxn ang="0">
                  <a:pos x="337" y="0"/>
                </a:cxn>
                <a:cxn ang="0">
                  <a:pos x="337" y="447"/>
                </a:cxn>
                <a:cxn ang="0">
                  <a:pos x="271" y="447"/>
                </a:cxn>
                <a:cxn ang="0">
                  <a:pos x="271" y="379"/>
                </a:cxn>
                <a:cxn ang="0">
                  <a:pos x="215" y="439"/>
                </a:cxn>
                <a:cxn ang="0">
                  <a:pos x="141" y="459"/>
                </a:cxn>
                <a:cxn ang="0">
                  <a:pos x="36" y="411"/>
                </a:cxn>
                <a:cxn ang="0">
                  <a:pos x="0" y="271"/>
                </a:cxn>
              </a:cxnLst>
              <a:rect l="0" t="0" r="r" b="b"/>
              <a:pathLst>
                <a:path w="337" h="459">
                  <a:moveTo>
                    <a:pt x="0" y="271"/>
                  </a:moveTo>
                  <a:lnTo>
                    <a:pt x="0" y="0"/>
                  </a:lnTo>
                  <a:lnTo>
                    <a:pt x="66" y="0"/>
                  </a:lnTo>
                  <a:lnTo>
                    <a:pt x="66" y="268"/>
                  </a:lnTo>
                  <a:cubicBezTo>
                    <a:pt x="66" y="310"/>
                    <a:pt x="73" y="342"/>
                    <a:pt x="88" y="363"/>
                  </a:cubicBezTo>
                  <a:cubicBezTo>
                    <a:pt x="103" y="384"/>
                    <a:pt x="125" y="395"/>
                    <a:pt x="155" y="395"/>
                  </a:cubicBezTo>
                  <a:cubicBezTo>
                    <a:pt x="191" y="395"/>
                    <a:pt x="219" y="382"/>
                    <a:pt x="240" y="357"/>
                  </a:cubicBezTo>
                  <a:cubicBezTo>
                    <a:pt x="260" y="332"/>
                    <a:pt x="271" y="297"/>
                    <a:pt x="271" y="254"/>
                  </a:cubicBezTo>
                  <a:lnTo>
                    <a:pt x="271" y="0"/>
                  </a:lnTo>
                  <a:lnTo>
                    <a:pt x="337" y="0"/>
                  </a:lnTo>
                  <a:lnTo>
                    <a:pt x="337" y="447"/>
                  </a:lnTo>
                  <a:lnTo>
                    <a:pt x="271" y="447"/>
                  </a:lnTo>
                  <a:lnTo>
                    <a:pt x="271" y="379"/>
                  </a:lnTo>
                  <a:cubicBezTo>
                    <a:pt x="255" y="406"/>
                    <a:pt x="236" y="426"/>
                    <a:pt x="215" y="439"/>
                  </a:cubicBezTo>
                  <a:cubicBezTo>
                    <a:pt x="194" y="452"/>
                    <a:pt x="169" y="459"/>
                    <a:pt x="141" y="459"/>
                  </a:cubicBezTo>
                  <a:cubicBezTo>
                    <a:pt x="95" y="459"/>
                    <a:pt x="60" y="443"/>
                    <a:pt x="36" y="411"/>
                  </a:cubicBezTo>
                  <a:cubicBezTo>
                    <a:pt x="12" y="379"/>
                    <a:pt x="0" y="332"/>
                    <a:pt x="0" y="271"/>
                  </a:cubicBez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8" name="Freeform 237"/>
            <p:cNvSpPr>
              <a:spLocks/>
            </p:cNvSpPr>
            <p:nvPr/>
          </p:nvSpPr>
          <p:spPr bwMode="auto">
            <a:xfrm>
              <a:off x="6665061" y="2777646"/>
              <a:ext cx="101137" cy="231719"/>
            </a:xfrm>
            <a:custGeom>
              <a:avLst/>
              <a:gdLst/>
              <a:ahLst/>
              <a:cxnLst>
                <a:cxn ang="0">
                  <a:pos x="115" y="0"/>
                </a:cxn>
                <a:cxn ang="0">
                  <a:pos x="115" y="127"/>
                </a:cxn>
                <a:cxn ang="0">
                  <a:pos x="251" y="127"/>
                </a:cxn>
                <a:cxn ang="0">
                  <a:pos x="251" y="184"/>
                </a:cxn>
                <a:cxn ang="0">
                  <a:pos x="115" y="184"/>
                </a:cxn>
                <a:cxn ang="0">
                  <a:pos x="115" y="427"/>
                </a:cxn>
                <a:cxn ang="0">
                  <a:pos x="128" y="497"/>
                </a:cxn>
                <a:cxn ang="0">
                  <a:pos x="183" y="513"/>
                </a:cxn>
                <a:cxn ang="0">
                  <a:pos x="251" y="513"/>
                </a:cxn>
                <a:cxn ang="0">
                  <a:pos x="251" y="574"/>
                </a:cxn>
                <a:cxn ang="0">
                  <a:pos x="183" y="574"/>
                </a:cxn>
                <a:cxn ang="0">
                  <a:pos x="77" y="543"/>
                </a:cxn>
                <a:cxn ang="0">
                  <a:pos x="48" y="427"/>
                </a:cxn>
                <a:cxn ang="0">
                  <a:pos x="48" y="184"/>
                </a:cxn>
                <a:cxn ang="0">
                  <a:pos x="0" y="184"/>
                </a:cxn>
                <a:cxn ang="0">
                  <a:pos x="0" y="127"/>
                </a:cxn>
                <a:cxn ang="0">
                  <a:pos x="48" y="127"/>
                </a:cxn>
                <a:cxn ang="0">
                  <a:pos x="48" y="0"/>
                </a:cxn>
                <a:cxn ang="0">
                  <a:pos x="115" y="0"/>
                </a:cxn>
              </a:cxnLst>
              <a:rect l="0" t="0" r="r" b="b"/>
              <a:pathLst>
                <a:path w="251" h="574">
                  <a:moveTo>
                    <a:pt x="115" y="0"/>
                  </a:moveTo>
                  <a:lnTo>
                    <a:pt x="115" y="127"/>
                  </a:lnTo>
                  <a:lnTo>
                    <a:pt x="251" y="127"/>
                  </a:lnTo>
                  <a:lnTo>
                    <a:pt x="251" y="184"/>
                  </a:lnTo>
                  <a:lnTo>
                    <a:pt x="115" y="184"/>
                  </a:lnTo>
                  <a:lnTo>
                    <a:pt x="115" y="427"/>
                  </a:lnTo>
                  <a:cubicBezTo>
                    <a:pt x="115" y="463"/>
                    <a:pt x="119" y="487"/>
                    <a:pt x="128" y="497"/>
                  </a:cubicBezTo>
                  <a:cubicBezTo>
                    <a:pt x="137" y="508"/>
                    <a:pt x="155" y="513"/>
                    <a:pt x="183" y="513"/>
                  </a:cubicBezTo>
                  <a:lnTo>
                    <a:pt x="251" y="513"/>
                  </a:lnTo>
                  <a:lnTo>
                    <a:pt x="251" y="574"/>
                  </a:lnTo>
                  <a:lnTo>
                    <a:pt x="183" y="574"/>
                  </a:lnTo>
                  <a:cubicBezTo>
                    <a:pt x="132" y="574"/>
                    <a:pt x="97" y="564"/>
                    <a:pt x="77" y="543"/>
                  </a:cubicBezTo>
                  <a:cubicBezTo>
                    <a:pt x="58" y="521"/>
                    <a:pt x="48" y="483"/>
                    <a:pt x="48" y="427"/>
                  </a:cubicBezTo>
                  <a:lnTo>
                    <a:pt x="48" y="184"/>
                  </a:lnTo>
                  <a:lnTo>
                    <a:pt x="0" y="184"/>
                  </a:lnTo>
                  <a:lnTo>
                    <a:pt x="0" y="127"/>
                  </a:lnTo>
                  <a:lnTo>
                    <a:pt x="48" y="127"/>
                  </a:lnTo>
                  <a:lnTo>
                    <a:pt x="48" y="0"/>
                  </a:lnTo>
                  <a:lnTo>
                    <a:pt x="115" y="0"/>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39" name="Freeform 238"/>
            <p:cNvSpPr>
              <a:spLocks noEditPoints="1"/>
            </p:cNvSpPr>
            <p:nvPr/>
          </p:nvSpPr>
          <p:spPr bwMode="auto">
            <a:xfrm>
              <a:off x="6801617" y="2758870"/>
              <a:ext cx="26458" cy="250495"/>
            </a:xfrm>
            <a:custGeom>
              <a:avLst/>
              <a:gdLst/>
              <a:ahLst/>
              <a:cxnLst>
                <a:cxn ang="0">
                  <a:pos x="0" y="174"/>
                </a:cxn>
                <a:cxn ang="0">
                  <a:pos x="65" y="174"/>
                </a:cxn>
                <a:cxn ang="0">
                  <a:pos x="65" y="621"/>
                </a:cxn>
                <a:cxn ang="0">
                  <a:pos x="0" y="621"/>
                </a:cxn>
                <a:cxn ang="0">
                  <a:pos x="0" y="174"/>
                </a:cxn>
                <a:cxn ang="0">
                  <a:pos x="0" y="0"/>
                </a:cxn>
                <a:cxn ang="0">
                  <a:pos x="65" y="0"/>
                </a:cxn>
                <a:cxn ang="0">
                  <a:pos x="65" y="93"/>
                </a:cxn>
                <a:cxn ang="0">
                  <a:pos x="0" y="93"/>
                </a:cxn>
                <a:cxn ang="0">
                  <a:pos x="0" y="0"/>
                </a:cxn>
              </a:cxnLst>
              <a:rect l="0" t="0" r="r" b="b"/>
              <a:pathLst>
                <a:path w="65" h="621">
                  <a:moveTo>
                    <a:pt x="0" y="174"/>
                  </a:moveTo>
                  <a:lnTo>
                    <a:pt x="65" y="174"/>
                  </a:lnTo>
                  <a:lnTo>
                    <a:pt x="65" y="621"/>
                  </a:lnTo>
                  <a:lnTo>
                    <a:pt x="0" y="621"/>
                  </a:lnTo>
                  <a:lnTo>
                    <a:pt x="0" y="174"/>
                  </a:lnTo>
                  <a:close/>
                  <a:moveTo>
                    <a:pt x="0" y="0"/>
                  </a:moveTo>
                  <a:lnTo>
                    <a:pt x="65" y="0"/>
                  </a:lnTo>
                  <a:lnTo>
                    <a:pt x="65" y="93"/>
                  </a:lnTo>
                  <a:lnTo>
                    <a:pt x="0" y="93"/>
                  </a:lnTo>
                  <a:lnTo>
                    <a:pt x="0" y="0"/>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0" name="Freeform 239"/>
            <p:cNvSpPr>
              <a:spLocks/>
            </p:cNvSpPr>
            <p:nvPr/>
          </p:nvSpPr>
          <p:spPr bwMode="auto">
            <a:xfrm>
              <a:off x="6882697" y="2824587"/>
              <a:ext cx="136556" cy="184778"/>
            </a:xfrm>
            <a:custGeom>
              <a:avLst/>
              <a:gdLst/>
              <a:ahLst/>
              <a:cxnLst>
                <a:cxn ang="0">
                  <a:pos x="338" y="188"/>
                </a:cxn>
                <a:cxn ang="0">
                  <a:pos x="338" y="458"/>
                </a:cxn>
                <a:cxn ang="0">
                  <a:pos x="272" y="458"/>
                </a:cxn>
                <a:cxn ang="0">
                  <a:pos x="272" y="191"/>
                </a:cxn>
                <a:cxn ang="0">
                  <a:pos x="249" y="96"/>
                </a:cxn>
                <a:cxn ang="0">
                  <a:pos x="183" y="64"/>
                </a:cxn>
                <a:cxn ang="0">
                  <a:pos x="98" y="102"/>
                </a:cxn>
                <a:cxn ang="0">
                  <a:pos x="67" y="205"/>
                </a:cxn>
                <a:cxn ang="0">
                  <a:pos x="67" y="458"/>
                </a:cxn>
                <a:cxn ang="0">
                  <a:pos x="0" y="458"/>
                </a:cxn>
                <a:cxn ang="0">
                  <a:pos x="0" y="11"/>
                </a:cxn>
                <a:cxn ang="0">
                  <a:pos x="67" y="11"/>
                </a:cxn>
                <a:cxn ang="0">
                  <a:pos x="67" y="80"/>
                </a:cxn>
                <a:cxn ang="0">
                  <a:pos x="123" y="20"/>
                </a:cxn>
                <a:cxn ang="0">
                  <a:pos x="197" y="0"/>
                </a:cxn>
                <a:cxn ang="0">
                  <a:pos x="302" y="48"/>
                </a:cxn>
                <a:cxn ang="0">
                  <a:pos x="338" y="188"/>
                </a:cxn>
              </a:cxnLst>
              <a:rect l="0" t="0" r="r" b="b"/>
              <a:pathLst>
                <a:path w="338" h="458">
                  <a:moveTo>
                    <a:pt x="338" y="188"/>
                  </a:moveTo>
                  <a:lnTo>
                    <a:pt x="338" y="458"/>
                  </a:lnTo>
                  <a:lnTo>
                    <a:pt x="272" y="458"/>
                  </a:lnTo>
                  <a:lnTo>
                    <a:pt x="272" y="191"/>
                  </a:lnTo>
                  <a:cubicBezTo>
                    <a:pt x="272" y="148"/>
                    <a:pt x="264" y="117"/>
                    <a:pt x="249" y="96"/>
                  </a:cubicBezTo>
                  <a:cubicBezTo>
                    <a:pt x="234" y="74"/>
                    <a:pt x="212" y="64"/>
                    <a:pt x="183" y="64"/>
                  </a:cubicBezTo>
                  <a:cubicBezTo>
                    <a:pt x="147" y="64"/>
                    <a:pt x="119" y="77"/>
                    <a:pt x="98" y="102"/>
                  </a:cubicBezTo>
                  <a:cubicBezTo>
                    <a:pt x="77" y="127"/>
                    <a:pt x="67" y="162"/>
                    <a:pt x="67" y="205"/>
                  </a:cubicBezTo>
                  <a:lnTo>
                    <a:pt x="67" y="458"/>
                  </a:lnTo>
                  <a:lnTo>
                    <a:pt x="0" y="458"/>
                  </a:lnTo>
                  <a:lnTo>
                    <a:pt x="0" y="11"/>
                  </a:lnTo>
                  <a:lnTo>
                    <a:pt x="67" y="11"/>
                  </a:lnTo>
                  <a:lnTo>
                    <a:pt x="67" y="80"/>
                  </a:lnTo>
                  <a:cubicBezTo>
                    <a:pt x="83" y="53"/>
                    <a:pt x="101" y="33"/>
                    <a:pt x="123" y="20"/>
                  </a:cubicBezTo>
                  <a:cubicBezTo>
                    <a:pt x="144" y="7"/>
                    <a:pt x="169" y="0"/>
                    <a:pt x="197" y="0"/>
                  </a:cubicBezTo>
                  <a:cubicBezTo>
                    <a:pt x="243" y="0"/>
                    <a:pt x="278" y="16"/>
                    <a:pt x="302" y="48"/>
                  </a:cubicBezTo>
                  <a:cubicBezTo>
                    <a:pt x="326" y="80"/>
                    <a:pt x="338" y="126"/>
                    <a:pt x="338" y="188"/>
                  </a:cubicBez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1" name="Freeform 240"/>
            <p:cNvSpPr>
              <a:spLocks noEditPoints="1"/>
            </p:cNvSpPr>
            <p:nvPr/>
          </p:nvSpPr>
          <p:spPr bwMode="auto">
            <a:xfrm>
              <a:off x="7060647" y="2824587"/>
              <a:ext cx="145518" cy="253482"/>
            </a:xfrm>
            <a:custGeom>
              <a:avLst/>
              <a:gdLst/>
              <a:ahLst/>
              <a:cxnLst>
                <a:cxn ang="0">
                  <a:pos x="294" y="229"/>
                </a:cxn>
                <a:cxn ang="0">
                  <a:pos x="264" y="106"/>
                </a:cxn>
                <a:cxn ang="0">
                  <a:pos x="181" y="62"/>
                </a:cxn>
                <a:cxn ang="0">
                  <a:pos x="98" y="106"/>
                </a:cxn>
                <a:cxn ang="0">
                  <a:pos x="68" y="229"/>
                </a:cxn>
                <a:cxn ang="0">
                  <a:pos x="98" y="353"/>
                </a:cxn>
                <a:cxn ang="0">
                  <a:pos x="181" y="397"/>
                </a:cxn>
                <a:cxn ang="0">
                  <a:pos x="264" y="353"/>
                </a:cxn>
                <a:cxn ang="0">
                  <a:pos x="294" y="229"/>
                </a:cxn>
                <a:cxn ang="0">
                  <a:pos x="360" y="403"/>
                </a:cxn>
                <a:cxn ang="0">
                  <a:pos x="314" y="573"/>
                </a:cxn>
                <a:cxn ang="0">
                  <a:pos x="174" y="629"/>
                </a:cxn>
                <a:cxn ang="0">
                  <a:pos x="109" y="623"/>
                </a:cxn>
                <a:cxn ang="0">
                  <a:pos x="49" y="605"/>
                </a:cxn>
                <a:cxn ang="0">
                  <a:pos x="49" y="534"/>
                </a:cxn>
                <a:cxn ang="0">
                  <a:pos x="106" y="559"/>
                </a:cxn>
                <a:cxn ang="0">
                  <a:pos x="164" y="568"/>
                </a:cxn>
                <a:cxn ang="0">
                  <a:pos x="262" y="530"/>
                </a:cxn>
                <a:cxn ang="0">
                  <a:pos x="294" y="416"/>
                </a:cxn>
                <a:cxn ang="0">
                  <a:pos x="294" y="380"/>
                </a:cxn>
                <a:cxn ang="0">
                  <a:pos x="242" y="439"/>
                </a:cxn>
                <a:cxn ang="0">
                  <a:pos x="165" y="458"/>
                </a:cxn>
                <a:cxn ang="0">
                  <a:pos x="45" y="396"/>
                </a:cxn>
                <a:cxn ang="0">
                  <a:pos x="0" y="229"/>
                </a:cxn>
                <a:cxn ang="0">
                  <a:pos x="45" y="63"/>
                </a:cxn>
                <a:cxn ang="0">
                  <a:pos x="165" y="0"/>
                </a:cxn>
                <a:cxn ang="0">
                  <a:pos x="242" y="20"/>
                </a:cxn>
                <a:cxn ang="0">
                  <a:pos x="294" y="79"/>
                </a:cxn>
                <a:cxn ang="0">
                  <a:pos x="294" y="11"/>
                </a:cxn>
                <a:cxn ang="0">
                  <a:pos x="360" y="11"/>
                </a:cxn>
                <a:cxn ang="0">
                  <a:pos x="360" y="403"/>
                </a:cxn>
              </a:cxnLst>
              <a:rect l="0" t="0" r="r" b="b"/>
              <a:pathLst>
                <a:path w="360" h="629">
                  <a:moveTo>
                    <a:pt x="294" y="229"/>
                  </a:moveTo>
                  <a:cubicBezTo>
                    <a:pt x="294" y="176"/>
                    <a:pt x="284" y="135"/>
                    <a:pt x="264" y="106"/>
                  </a:cubicBezTo>
                  <a:cubicBezTo>
                    <a:pt x="244" y="76"/>
                    <a:pt x="216" y="62"/>
                    <a:pt x="181" y="62"/>
                  </a:cubicBezTo>
                  <a:cubicBezTo>
                    <a:pt x="145" y="62"/>
                    <a:pt x="118" y="76"/>
                    <a:pt x="98" y="106"/>
                  </a:cubicBezTo>
                  <a:cubicBezTo>
                    <a:pt x="78" y="135"/>
                    <a:pt x="68" y="176"/>
                    <a:pt x="68" y="229"/>
                  </a:cubicBezTo>
                  <a:cubicBezTo>
                    <a:pt x="68" y="282"/>
                    <a:pt x="78" y="324"/>
                    <a:pt x="98" y="353"/>
                  </a:cubicBezTo>
                  <a:cubicBezTo>
                    <a:pt x="118" y="382"/>
                    <a:pt x="145" y="397"/>
                    <a:pt x="181" y="397"/>
                  </a:cubicBezTo>
                  <a:cubicBezTo>
                    <a:pt x="216" y="397"/>
                    <a:pt x="244" y="382"/>
                    <a:pt x="264" y="353"/>
                  </a:cubicBezTo>
                  <a:cubicBezTo>
                    <a:pt x="284" y="324"/>
                    <a:pt x="294" y="282"/>
                    <a:pt x="294" y="229"/>
                  </a:cubicBezTo>
                  <a:close/>
                  <a:moveTo>
                    <a:pt x="360" y="403"/>
                  </a:moveTo>
                  <a:cubicBezTo>
                    <a:pt x="360" y="479"/>
                    <a:pt x="345" y="536"/>
                    <a:pt x="314" y="573"/>
                  </a:cubicBezTo>
                  <a:cubicBezTo>
                    <a:pt x="284" y="610"/>
                    <a:pt x="237" y="629"/>
                    <a:pt x="174" y="629"/>
                  </a:cubicBezTo>
                  <a:cubicBezTo>
                    <a:pt x="151" y="629"/>
                    <a:pt x="129" y="627"/>
                    <a:pt x="109" y="623"/>
                  </a:cubicBezTo>
                  <a:cubicBezTo>
                    <a:pt x="88" y="619"/>
                    <a:pt x="68" y="613"/>
                    <a:pt x="49" y="605"/>
                  </a:cubicBezTo>
                  <a:lnTo>
                    <a:pt x="49" y="534"/>
                  </a:lnTo>
                  <a:cubicBezTo>
                    <a:pt x="68" y="545"/>
                    <a:pt x="87" y="554"/>
                    <a:pt x="106" y="559"/>
                  </a:cubicBezTo>
                  <a:cubicBezTo>
                    <a:pt x="125" y="565"/>
                    <a:pt x="144" y="568"/>
                    <a:pt x="164" y="568"/>
                  </a:cubicBezTo>
                  <a:cubicBezTo>
                    <a:pt x="207" y="568"/>
                    <a:pt x="240" y="555"/>
                    <a:pt x="262" y="530"/>
                  </a:cubicBezTo>
                  <a:cubicBezTo>
                    <a:pt x="283" y="505"/>
                    <a:pt x="294" y="467"/>
                    <a:pt x="294" y="416"/>
                  </a:cubicBezTo>
                  <a:lnTo>
                    <a:pt x="294" y="380"/>
                  </a:lnTo>
                  <a:cubicBezTo>
                    <a:pt x="280" y="406"/>
                    <a:pt x="263" y="426"/>
                    <a:pt x="242" y="439"/>
                  </a:cubicBezTo>
                  <a:cubicBezTo>
                    <a:pt x="220" y="452"/>
                    <a:pt x="195" y="458"/>
                    <a:pt x="165" y="458"/>
                  </a:cubicBezTo>
                  <a:cubicBezTo>
                    <a:pt x="115" y="458"/>
                    <a:pt x="75" y="437"/>
                    <a:pt x="45" y="396"/>
                  </a:cubicBezTo>
                  <a:cubicBezTo>
                    <a:pt x="15" y="354"/>
                    <a:pt x="0" y="298"/>
                    <a:pt x="0" y="229"/>
                  </a:cubicBezTo>
                  <a:cubicBezTo>
                    <a:pt x="0" y="160"/>
                    <a:pt x="15" y="105"/>
                    <a:pt x="45" y="63"/>
                  </a:cubicBezTo>
                  <a:cubicBezTo>
                    <a:pt x="75" y="21"/>
                    <a:pt x="115" y="0"/>
                    <a:pt x="165" y="0"/>
                  </a:cubicBezTo>
                  <a:cubicBezTo>
                    <a:pt x="195" y="0"/>
                    <a:pt x="220" y="7"/>
                    <a:pt x="242" y="20"/>
                  </a:cubicBezTo>
                  <a:cubicBezTo>
                    <a:pt x="263" y="33"/>
                    <a:pt x="280" y="52"/>
                    <a:pt x="294" y="79"/>
                  </a:cubicBezTo>
                  <a:lnTo>
                    <a:pt x="294" y="11"/>
                  </a:lnTo>
                  <a:lnTo>
                    <a:pt x="360" y="11"/>
                  </a:lnTo>
                  <a:lnTo>
                    <a:pt x="360" y="403"/>
                  </a:lnTo>
                  <a:close/>
                </a:path>
              </a:pathLst>
            </a:custGeom>
            <a:solidFill>
              <a:schemeClr val="bg1"/>
            </a:solidFill>
            <a:ln w="12700">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242" name="Group 241"/>
          <p:cNvGrpSpPr/>
          <p:nvPr/>
        </p:nvGrpSpPr>
        <p:grpSpPr>
          <a:xfrm>
            <a:off x="1709593" y="938371"/>
            <a:ext cx="7846076" cy="3047317"/>
            <a:chOff x="19704524" y="15024067"/>
            <a:chExt cx="3289483" cy="1615287"/>
          </a:xfrm>
        </p:grpSpPr>
        <p:sp>
          <p:nvSpPr>
            <p:cNvPr id="243" name="Freeform 17"/>
            <p:cNvSpPr>
              <a:spLocks noEditPoints="1"/>
            </p:cNvSpPr>
            <p:nvPr userDrawn="1"/>
          </p:nvSpPr>
          <p:spPr bwMode="auto">
            <a:xfrm>
              <a:off x="20266025" y="15024067"/>
              <a:ext cx="674688" cy="622300"/>
            </a:xfrm>
            <a:custGeom>
              <a:avLst/>
              <a:gdLst/>
              <a:ahLst/>
              <a:cxnLst>
                <a:cxn ang="0">
                  <a:pos x="312" y="294"/>
                </a:cxn>
                <a:cxn ang="0">
                  <a:pos x="312" y="161"/>
                </a:cxn>
                <a:cxn ang="0">
                  <a:pos x="311" y="142"/>
                </a:cxn>
                <a:cxn ang="0">
                  <a:pos x="329" y="144"/>
                </a:cxn>
                <a:cxn ang="0">
                  <a:pos x="429" y="144"/>
                </a:cxn>
                <a:cxn ang="0">
                  <a:pos x="550" y="225"/>
                </a:cxn>
                <a:cxn ang="0">
                  <a:pos x="432" y="310"/>
                </a:cxn>
                <a:cxn ang="0">
                  <a:pos x="329" y="310"/>
                </a:cxn>
                <a:cxn ang="0">
                  <a:pos x="311" y="311"/>
                </a:cxn>
                <a:cxn ang="0">
                  <a:pos x="312" y="294"/>
                </a:cxn>
                <a:cxn ang="0">
                  <a:pos x="312" y="599"/>
                </a:cxn>
                <a:cxn ang="0">
                  <a:pos x="312" y="445"/>
                </a:cxn>
                <a:cxn ang="0">
                  <a:pos x="311" y="427"/>
                </a:cxn>
                <a:cxn ang="0">
                  <a:pos x="329" y="428"/>
                </a:cxn>
                <a:cxn ang="0">
                  <a:pos x="414" y="428"/>
                </a:cxn>
                <a:cxn ang="0">
                  <a:pos x="564" y="522"/>
                </a:cxn>
                <a:cxn ang="0">
                  <a:pos x="425" y="615"/>
                </a:cxn>
                <a:cxn ang="0">
                  <a:pos x="329" y="615"/>
                </a:cxn>
                <a:cxn ang="0">
                  <a:pos x="311" y="617"/>
                </a:cxn>
                <a:cxn ang="0">
                  <a:pos x="312" y="599"/>
                </a:cxn>
                <a:cxn ang="0">
                  <a:pos x="69" y="61"/>
                </a:cxn>
                <a:cxn ang="0">
                  <a:pos x="69" y="701"/>
                </a:cxn>
                <a:cxn ang="0">
                  <a:pos x="56" y="739"/>
                </a:cxn>
                <a:cxn ang="0">
                  <a:pos x="3" y="753"/>
                </a:cxn>
                <a:cxn ang="0">
                  <a:pos x="2" y="753"/>
                </a:cxn>
                <a:cxn ang="0">
                  <a:pos x="3" y="763"/>
                </a:cxn>
                <a:cxn ang="0">
                  <a:pos x="521" y="763"/>
                </a:cxn>
                <a:cxn ang="0">
                  <a:pos x="831" y="541"/>
                </a:cxn>
                <a:cxn ang="0">
                  <a:pos x="692" y="357"/>
                </a:cxn>
                <a:cxn ang="0">
                  <a:pos x="692" y="354"/>
                </a:cxn>
                <a:cxn ang="0">
                  <a:pos x="805" y="189"/>
                </a:cxn>
                <a:cxn ang="0">
                  <a:pos x="502" y="0"/>
                </a:cxn>
                <a:cxn ang="0">
                  <a:pos x="3" y="0"/>
                </a:cxn>
                <a:cxn ang="0">
                  <a:pos x="3" y="10"/>
                </a:cxn>
                <a:cxn ang="0">
                  <a:pos x="3" y="10"/>
                </a:cxn>
                <a:cxn ang="0">
                  <a:pos x="56" y="24"/>
                </a:cxn>
                <a:cxn ang="0">
                  <a:pos x="69" y="61"/>
                </a:cxn>
              </a:cxnLst>
              <a:rect l="0" t="0" r="r" b="b"/>
              <a:pathLst>
                <a:path w="831" h="763">
                  <a:moveTo>
                    <a:pt x="312" y="294"/>
                  </a:moveTo>
                  <a:lnTo>
                    <a:pt x="312" y="161"/>
                  </a:lnTo>
                  <a:cubicBezTo>
                    <a:pt x="312" y="150"/>
                    <a:pt x="311" y="142"/>
                    <a:pt x="311" y="142"/>
                  </a:cubicBezTo>
                  <a:cubicBezTo>
                    <a:pt x="311" y="142"/>
                    <a:pt x="320" y="144"/>
                    <a:pt x="329" y="144"/>
                  </a:cubicBezTo>
                  <a:lnTo>
                    <a:pt x="429" y="144"/>
                  </a:lnTo>
                  <a:cubicBezTo>
                    <a:pt x="506" y="144"/>
                    <a:pt x="550" y="156"/>
                    <a:pt x="550" y="225"/>
                  </a:cubicBezTo>
                  <a:cubicBezTo>
                    <a:pt x="550" y="270"/>
                    <a:pt x="522" y="310"/>
                    <a:pt x="432" y="310"/>
                  </a:cubicBezTo>
                  <a:lnTo>
                    <a:pt x="329" y="310"/>
                  </a:lnTo>
                  <a:cubicBezTo>
                    <a:pt x="320" y="310"/>
                    <a:pt x="311" y="311"/>
                    <a:pt x="311" y="311"/>
                  </a:cubicBezTo>
                  <a:cubicBezTo>
                    <a:pt x="311" y="311"/>
                    <a:pt x="312" y="303"/>
                    <a:pt x="312" y="294"/>
                  </a:cubicBezTo>
                  <a:moveTo>
                    <a:pt x="312" y="599"/>
                  </a:moveTo>
                  <a:lnTo>
                    <a:pt x="312" y="445"/>
                  </a:lnTo>
                  <a:cubicBezTo>
                    <a:pt x="312" y="434"/>
                    <a:pt x="311" y="427"/>
                    <a:pt x="311" y="427"/>
                  </a:cubicBezTo>
                  <a:cubicBezTo>
                    <a:pt x="311" y="427"/>
                    <a:pt x="320" y="428"/>
                    <a:pt x="329" y="428"/>
                  </a:cubicBezTo>
                  <a:lnTo>
                    <a:pt x="414" y="428"/>
                  </a:lnTo>
                  <a:cubicBezTo>
                    <a:pt x="481" y="428"/>
                    <a:pt x="564" y="428"/>
                    <a:pt x="564" y="522"/>
                  </a:cubicBezTo>
                  <a:cubicBezTo>
                    <a:pt x="564" y="591"/>
                    <a:pt x="505" y="615"/>
                    <a:pt x="425" y="615"/>
                  </a:cubicBezTo>
                  <a:lnTo>
                    <a:pt x="329" y="615"/>
                  </a:lnTo>
                  <a:cubicBezTo>
                    <a:pt x="320" y="615"/>
                    <a:pt x="311" y="617"/>
                    <a:pt x="311" y="617"/>
                  </a:cubicBezTo>
                  <a:cubicBezTo>
                    <a:pt x="311" y="617"/>
                    <a:pt x="312" y="607"/>
                    <a:pt x="312" y="599"/>
                  </a:cubicBezTo>
                  <a:moveTo>
                    <a:pt x="69" y="61"/>
                  </a:moveTo>
                  <a:lnTo>
                    <a:pt x="69" y="701"/>
                  </a:lnTo>
                  <a:cubicBezTo>
                    <a:pt x="69" y="722"/>
                    <a:pt x="70" y="729"/>
                    <a:pt x="56" y="739"/>
                  </a:cubicBezTo>
                  <a:cubicBezTo>
                    <a:pt x="41" y="748"/>
                    <a:pt x="27" y="749"/>
                    <a:pt x="3" y="753"/>
                  </a:cubicBezTo>
                  <a:cubicBezTo>
                    <a:pt x="3" y="753"/>
                    <a:pt x="3" y="753"/>
                    <a:pt x="2" y="753"/>
                  </a:cubicBezTo>
                  <a:cubicBezTo>
                    <a:pt x="0" y="754"/>
                    <a:pt x="1" y="763"/>
                    <a:pt x="3" y="763"/>
                  </a:cubicBezTo>
                  <a:lnTo>
                    <a:pt x="521" y="763"/>
                  </a:lnTo>
                  <a:cubicBezTo>
                    <a:pt x="739" y="763"/>
                    <a:pt x="831" y="676"/>
                    <a:pt x="831" y="541"/>
                  </a:cubicBezTo>
                  <a:cubicBezTo>
                    <a:pt x="831" y="441"/>
                    <a:pt x="784" y="380"/>
                    <a:pt x="692" y="357"/>
                  </a:cubicBezTo>
                  <a:cubicBezTo>
                    <a:pt x="691" y="356"/>
                    <a:pt x="691" y="354"/>
                    <a:pt x="692" y="354"/>
                  </a:cubicBezTo>
                  <a:cubicBezTo>
                    <a:pt x="751" y="335"/>
                    <a:pt x="805" y="293"/>
                    <a:pt x="805" y="189"/>
                  </a:cubicBezTo>
                  <a:cubicBezTo>
                    <a:pt x="805" y="48"/>
                    <a:pt x="710" y="0"/>
                    <a:pt x="502" y="0"/>
                  </a:cubicBezTo>
                  <a:lnTo>
                    <a:pt x="3" y="0"/>
                  </a:lnTo>
                  <a:cubicBezTo>
                    <a:pt x="1" y="0"/>
                    <a:pt x="0" y="9"/>
                    <a:pt x="3" y="10"/>
                  </a:cubicBezTo>
                  <a:cubicBezTo>
                    <a:pt x="3" y="10"/>
                    <a:pt x="3" y="10"/>
                    <a:pt x="3" y="10"/>
                  </a:cubicBezTo>
                  <a:cubicBezTo>
                    <a:pt x="27" y="14"/>
                    <a:pt x="41" y="15"/>
                    <a:pt x="56" y="24"/>
                  </a:cubicBezTo>
                  <a:cubicBezTo>
                    <a:pt x="71" y="33"/>
                    <a:pt x="69" y="41"/>
                    <a:pt x="69" y="61"/>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4" name="Freeform 18"/>
            <p:cNvSpPr>
              <a:spLocks/>
            </p:cNvSpPr>
            <p:nvPr userDrawn="1"/>
          </p:nvSpPr>
          <p:spPr bwMode="auto">
            <a:xfrm>
              <a:off x="21750338" y="15024067"/>
              <a:ext cx="749300" cy="631825"/>
            </a:xfrm>
            <a:custGeom>
              <a:avLst/>
              <a:gdLst/>
              <a:ahLst/>
              <a:cxnLst>
                <a:cxn ang="0">
                  <a:pos x="852" y="61"/>
                </a:cxn>
                <a:cxn ang="0">
                  <a:pos x="866" y="24"/>
                </a:cxn>
                <a:cxn ang="0">
                  <a:pos x="919" y="10"/>
                </a:cxn>
                <a:cxn ang="0">
                  <a:pos x="919" y="10"/>
                </a:cxn>
                <a:cxn ang="0">
                  <a:pos x="919" y="0"/>
                </a:cxn>
                <a:cxn ang="0">
                  <a:pos x="537" y="0"/>
                </a:cxn>
                <a:cxn ang="0">
                  <a:pos x="536" y="10"/>
                </a:cxn>
                <a:cxn ang="0">
                  <a:pos x="537" y="10"/>
                </a:cxn>
                <a:cxn ang="0">
                  <a:pos x="586" y="24"/>
                </a:cxn>
                <a:cxn ang="0">
                  <a:pos x="600" y="61"/>
                </a:cxn>
                <a:cxn ang="0">
                  <a:pos x="600" y="446"/>
                </a:cxn>
                <a:cxn ang="0">
                  <a:pos x="450" y="601"/>
                </a:cxn>
                <a:cxn ang="0">
                  <a:pos x="300" y="446"/>
                </a:cxn>
                <a:cxn ang="0">
                  <a:pos x="300" y="61"/>
                </a:cxn>
                <a:cxn ang="0">
                  <a:pos x="313" y="24"/>
                </a:cxn>
                <a:cxn ang="0">
                  <a:pos x="363" y="10"/>
                </a:cxn>
                <a:cxn ang="0">
                  <a:pos x="363" y="10"/>
                </a:cxn>
                <a:cxn ang="0">
                  <a:pos x="363" y="0"/>
                </a:cxn>
                <a:cxn ang="0">
                  <a:pos x="3" y="0"/>
                </a:cxn>
                <a:cxn ang="0">
                  <a:pos x="3" y="9"/>
                </a:cxn>
                <a:cxn ang="0">
                  <a:pos x="3" y="10"/>
                </a:cxn>
                <a:cxn ang="0">
                  <a:pos x="33" y="18"/>
                </a:cxn>
                <a:cxn ang="0">
                  <a:pos x="47" y="61"/>
                </a:cxn>
                <a:cxn ang="0">
                  <a:pos x="47" y="439"/>
                </a:cxn>
                <a:cxn ang="0">
                  <a:pos x="450" y="776"/>
                </a:cxn>
                <a:cxn ang="0">
                  <a:pos x="852" y="439"/>
                </a:cxn>
                <a:cxn ang="0">
                  <a:pos x="852" y="61"/>
                </a:cxn>
              </a:cxnLst>
              <a:rect l="0" t="0" r="r" b="b"/>
              <a:pathLst>
                <a:path w="921" h="776">
                  <a:moveTo>
                    <a:pt x="852" y="61"/>
                  </a:moveTo>
                  <a:cubicBezTo>
                    <a:pt x="852" y="41"/>
                    <a:pt x="851" y="33"/>
                    <a:pt x="866" y="24"/>
                  </a:cubicBezTo>
                  <a:cubicBezTo>
                    <a:pt x="880" y="15"/>
                    <a:pt x="895" y="14"/>
                    <a:pt x="919" y="10"/>
                  </a:cubicBezTo>
                  <a:cubicBezTo>
                    <a:pt x="919" y="10"/>
                    <a:pt x="919" y="10"/>
                    <a:pt x="919" y="10"/>
                  </a:cubicBezTo>
                  <a:cubicBezTo>
                    <a:pt x="921" y="9"/>
                    <a:pt x="921" y="0"/>
                    <a:pt x="919" y="0"/>
                  </a:cubicBezTo>
                  <a:lnTo>
                    <a:pt x="537" y="0"/>
                  </a:lnTo>
                  <a:cubicBezTo>
                    <a:pt x="534" y="0"/>
                    <a:pt x="534" y="9"/>
                    <a:pt x="536" y="10"/>
                  </a:cubicBezTo>
                  <a:cubicBezTo>
                    <a:pt x="536" y="10"/>
                    <a:pt x="537" y="10"/>
                    <a:pt x="537" y="10"/>
                  </a:cubicBezTo>
                  <a:cubicBezTo>
                    <a:pt x="561" y="13"/>
                    <a:pt x="572" y="15"/>
                    <a:pt x="586" y="24"/>
                  </a:cubicBezTo>
                  <a:cubicBezTo>
                    <a:pt x="601" y="33"/>
                    <a:pt x="600" y="41"/>
                    <a:pt x="600" y="61"/>
                  </a:cubicBezTo>
                  <a:lnTo>
                    <a:pt x="600" y="446"/>
                  </a:lnTo>
                  <a:cubicBezTo>
                    <a:pt x="600" y="534"/>
                    <a:pt x="550" y="601"/>
                    <a:pt x="450" y="601"/>
                  </a:cubicBezTo>
                  <a:cubicBezTo>
                    <a:pt x="350" y="601"/>
                    <a:pt x="300" y="534"/>
                    <a:pt x="300" y="446"/>
                  </a:cubicBezTo>
                  <a:lnTo>
                    <a:pt x="300" y="61"/>
                  </a:lnTo>
                  <a:cubicBezTo>
                    <a:pt x="300" y="41"/>
                    <a:pt x="299" y="33"/>
                    <a:pt x="313" y="24"/>
                  </a:cubicBezTo>
                  <a:cubicBezTo>
                    <a:pt x="328" y="15"/>
                    <a:pt x="340" y="13"/>
                    <a:pt x="363" y="10"/>
                  </a:cubicBezTo>
                  <a:cubicBezTo>
                    <a:pt x="363" y="10"/>
                    <a:pt x="363" y="10"/>
                    <a:pt x="363" y="10"/>
                  </a:cubicBezTo>
                  <a:cubicBezTo>
                    <a:pt x="366" y="9"/>
                    <a:pt x="365" y="0"/>
                    <a:pt x="363" y="0"/>
                  </a:cubicBezTo>
                  <a:lnTo>
                    <a:pt x="3" y="0"/>
                  </a:lnTo>
                  <a:cubicBezTo>
                    <a:pt x="0" y="0"/>
                    <a:pt x="0" y="9"/>
                    <a:pt x="3" y="9"/>
                  </a:cubicBezTo>
                  <a:cubicBezTo>
                    <a:pt x="3" y="10"/>
                    <a:pt x="3" y="10"/>
                    <a:pt x="3" y="10"/>
                  </a:cubicBezTo>
                  <a:cubicBezTo>
                    <a:pt x="16" y="10"/>
                    <a:pt x="25" y="11"/>
                    <a:pt x="33" y="18"/>
                  </a:cubicBezTo>
                  <a:cubicBezTo>
                    <a:pt x="45" y="28"/>
                    <a:pt x="47" y="41"/>
                    <a:pt x="47" y="61"/>
                  </a:cubicBezTo>
                  <a:lnTo>
                    <a:pt x="47" y="439"/>
                  </a:lnTo>
                  <a:cubicBezTo>
                    <a:pt x="47" y="622"/>
                    <a:pt x="147" y="776"/>
                    <a:pt x="450" y="776"/>
                  </a:cubicBezTo>
                  <a:cubicBezTo>
                    <a:pt x="752" y="776"/>
                    <a:pt x="852" y="622"/>
                    <a:pt x="852" y="439"/>
                  </a:cubicBezTo>
                  <a:lnTo>
                    <a:pt x="852" y="61"/>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5" name="Freeform 19"/>
            <p:cNvSpPr>
              <a:spLocks/>
            </p:cNvSpPr>
            <p:nvPr userDrawn="1"/>
          </p:nvSpPr>
          <p:spPr bwMode="auto">
            <a:xfrm>
              <a:off x="20939125" y="15024067"/>
              <a:ext cx="787400" cy="622300"/>
            </a:xfrm>
            <a:custGeom>
              <a:avLst/>
              <a:gdLst/>
              <a:ahLst/>
              <a:cxnLst>
                <a:cxn ang="0">
                  <a:pos x="693" y="763"/>
                </a:cxn>
                <a:cxn ang="0">
                  <a:pos x="693" y="753"/>
                </a:cxn>
                <a:cxn ang="0">
                  <a:pos x="693" y="753"/>
                </a:cxn>
                <a:cxn ang="0">
                  <a:pos x="640" y="739"/>
                </a:cxn>
                <a:cxn ang="0">
                  <a:pos x="627" y="701"/>
                </a:cxn>
                <a:cxn ang="0">
                  <a:pos x="627" y="458"/>
                </a:cxn>
                <a:cxn ang="0">
                  <a:pos x="891" y="66"/>
                </a:cxn>
                <a:cxn ang="0">
                  <a:pos x="926" y="23"/>
                </a:cxn>
                <a:cxn ang="0">
                  <a:pos x="936" y="17"/>
                </a:cxn>
                <a:cxn ang="0">
                  <a:pos x="965" y="10"/>
                </a:cxn>
                <a:cxn ang="0">
                  <a:pos x="965" y="10"/>
                </a:cxn>
                <a:cxn ang="0">
                  <a:pos x="966" y="0"/>
                </a:cxn>
                <a:cxn ang="0">
                  <a:pos x="609" y="0"/>
                </a:cxn>
                <a:cxn ang="0">
                  <a:pos x="609" y="10"/>
                </a:cxn>
                <a:cxn ang="0">
                  <a:pos x="610" y="10"/>
                </a:cxn>
                <a:cxn ang="0">
                  <a:pos x="645" y="35"/>
                </a:cxn>
                <a:cxn ang="0">
                  <a:pos x="504" y="264"/>
                </a:cxn>
                <a:cxn ang="0">
                  <a:pos x="493" y="290"/>
                </a:cxn>
                <a:cxn ang="0">
                  <a:pos x="481" y="264"/>
                </a:cxn>
                <a:cxn ang="0">
                  <a:pos x="340" y="35"/>
                </a:cxn>
                <a:cxn ang="0">
                  <a:pos x="375" y="10"/>
                </a:cxn>
                <a:cxn ang="0">
                  <a:pos x="376" y="9"/>
                </a:cxn>
                <a:cxn ang="0">
                  <a:pos x="376" y="0"/>
                </a:cxn>
                <a:cxn ang="0">
                  <a:pos x="2" y="0"/>
                </a:cxn>
                <a:cxn ang="0">
                  <a:pos x="2" y="9"/>
                </a:cxn>
                <a:cxn ang="0">
                  <a:pos x="3" y="10"/>
                </a:cxn>
                <a:cxn ang="0">
                  <a:pos x="46" y="19"/>
                </a:cxn>
                <a:cxn ang="0">
                  <a:pos x="56" y="25"/>
                </a:cxn>
                <a:cxn ang="0">
                  <a:pos x="89" y="66"/>
                </a:cxn>
                <a:cxn ang="0">
                  <a:pos x="353" y="457"/>
                </a:cxn>
                <a:cxn ang="0">
                  <a:pos x="353" y="701"/>
                </a:cxn>
                <a:cxn ang="0">
                  <a:pos x="340" y="739"/>
                </a:cxn>
                <a:cxn ang="0">
                  <a:pos x="287" y="753"/>
                </a:cxn>
                <a:cxn ang="0">
                  <a:pos x="286" y="753"/>
                </a:cxn>
                <a:cxn ang="0">
                  <a:pos x="287" y="763"/>
                </a:cxn>
                <a:cxn ang="0">
                  <a:pos x="693" y="763"/>
                </a:cxn>
              </a:cxnLst>
              <a:rect l="0" t="0" r="r" b="b"/>
              <a:pathLst>
                <a:path w="968" h="763">
                  <a:moveTo>
                    <a:pt x="693" y="763"/>
                  </a:moveTo>
                  <a:cubicBezTo>
                    <a:pt x="695" y="763"/>
                    <a:pt x="696" y="754"/>
                    <a:pt x="693" y="753"/>
                  </a:cubicBezTo>
                  <a:cubicBezTo>
                    <a:pt x="693" y="753"/>
                    <a:pt x="693" y="753"/>
                    <a:pt x="693" y="753"/>
                  </a:cubicBezTo>
                  <a:cubicBezTo>
                    <a:pt x="669" y="749"/>
                    <a:pt x="655" y="748"/>
                    <a:pt x="640" y="739"/>
                  </a:cubicBezTo>
                  <a:cubicBezTo>
                    <a:pt x="625" y="729"/>
                    <a:pt x="627" y="722"/>
                    <a:pt x="627" y="701"/>
                  </a:cubicBezTo>
                  <a:lnTo>
                    <a:pt x="627" y="458"/>
                  </a:lnTo>
                  <a:lnTo>
                    <a:pt x="891" y="66"/>
                  </a:lnTo>
                  <a:cubicBezTo>
                    <a:pt x="905" y="45"/>
                    <a:pt x="914" y="33"/>
                    <a:pt x="926" y="23"/>
                  </a:cubicBezTo>
                  <a:cubicBezTo>
                    <a:pt x="928" y="22"/>
                    <a:pt x="933" y="19"/>
                    <a:pt x="936" y="17"/>
                  </a:cubicBezTo>
                  <a:cubicBezTo>
                    <a:pt x="947" y="11"/>
                    <a:pt x="951" y="10"/>
                    <a:pt x="965" y="10"/>
                  </a:cubicBezTo>
                  <a:cubicBezTo>
                    <a:pt x="965" y="10"/>
                    <a:pt x="965" y="10"/>
                    <a:pt x="965" y="10"/>
                  </a:cubicBezTo>
                  <a:cubicBezTo>
                    <a:pt x="968" y="9"/>
                    <a:pt x="968" y="0"/>
                    <a:pt x="966" y="0"/>
                  </a:cubicBezTo>
                  <a:lnTo>
                    <a:pt x="609" y="0"/>
                  </a:lnTo>
                  <a:cubicBezTo>
                    <a:pt x="606" y="0"/>
                    <a:pt x="607" y="9"/>
                    <a:pt x="609" y="10"/>
                  </a:cubicBezTo>
                  <a:cubicBezTo>
                    <a:pt x="610" y="10"/>
                    <a:pt x="610" y="10"/>
                    <a:pt x="610" y="10"/>
                  </a:cubicBezTo>
                  <a:cubicBezTo>
                    <a:pt x="627" y="10"/>
                    <a:pt x="648" y="10"/>
                    <a:pt x="645" y="35"/>
                  </a:cubicBezTo>
                  <a:cubicBezTo>
                    <a:pt x="643" y="59"/>
                    <a:pt x="540" y="207"/>
                    <a:pt x="504" y="264"/>
                  </a:cubicBezTo>
                  <a:cubicBezTo>
                    <a:pt x="499" y="272"/>
                    <a:pt x="495" y="280"/>
                    <a:pt x="493" y="290"/>
                  </a:cubicBezTo>
                  <a:cubicBezTo>
                    <a:pt x="491" y="280"/>
                    <a:pt x="485" y="270"/>
                    <a:pt x="481" y="264"/>
                  </a:cubicBezTo>
                  <a:cubicBezTo>
                    <a:pt x="430" y="188"/>
                    <a:pt x="343" y="65"/>
                    <a:pt x="340" y="35"/>
                  </a:cubicBezTo>
                  <a:cubicBezTo>
                    <a:pt x="338" y="9"/>
                    <a:pt x="358" y="10"/>
                    <a:pt x="375" y="10"/>
                  </a:cubicBezTo>
                  <a:cubicBezTo>
                    <a:pt x="375" y="10"/>
                    <a:pt x="376" y="10"/>
                    <a:pt x="376" y="9"/>
                  </a:cubicBezTo>
                  <a:cubicBezTo>
                    <a:pt x="378" y="9"/>
                    <a:pt x="379" y="0"/>
                    <a:pt x="376" y="0"/>
                  </a:cubicBezTo>
                  <a:lnTo>
                    <a:pt x="2" y="0"/>
                  </a:lnTo>
                  <a:cubicBezTo>
                    <a:pt x="0" y="0"/>
                    <a:pt x="0" y="9"/>
                    <a:pt x="2" y="9"/>
                  </a:cubicBezTo>
                  <a:cubicBezTo>
                    <a:pt x="3" y="10"/>
                    <a:pt x="3" y="10"/>
                    <a:pt x="3" y="10"/>
                  </a:cubicBezTo>
                  <a:cubicBezTo>
                    <a:pt x="19" y="11"/>
                    <a:pt x="28" y="10"/>
                    <a:pt x="46" y="19"/>
                  </a:cubicBezTo>
                  <a:cubicBezTo>
                    <a:pt x="49" y="20"/>
                    <a:pt x="54" y="24"/>
                    <a:pt x="56" y="25"/>
                  </a:cubicBezTo>
                  <a:cubicBezTo>
                    <a:pt x="68" y="35"/>
                    <a:pt x="75" y="45"/>
                    <a:pt x="89" y="66"/>
                  </a:cubicBezTo>
                  <a:lnTo>
                    <a:pt x="353" y="457"/>
                  </a:lnTo>
                  <a:lnTo>
                    <a:pt x="353" y="701"/>
                  </a:lnTo>
                  <a:cubicBezTo>
                    <a:pt x="353" y="722"/>
                    <a:pt x="354" y="729"/>
                    <a:pt x="340" y="739"/>
                  </a:cubicBezTo>
                  <a:cubicBezTo>
                    <a:pt x="325" y="748"/>
                    <a:pt x="311" y="749"/>
                    <a:pt x="287" y="753"/>
                  </a:cubicBezTo>
                  <a:cubicBezTo>
                    <a:pt x="287" y="753"/>
                    <a:pt x="287" y="753"/>
                    <a:pt x="286" y="753"/>
                  </a:cubicBezTo>
                  <a:cubicBezTo>
                    <a:pt x="284" y="754"/>
                    <a:pt x="284" y="763"/>
                    <a:pt x="287" y="763"/>
                  </a:cubicBezTo>
                  <a:lnTo>
                    <a:pt x="693" y="763"/>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46" name="TextBox 245"/>
            <p:cNvSpPr txBox="1"/>
            <p:nvPr userDrawn="1"/>
          </p:nvSpPr>
          <p:spPr>
            <a:xfrm>
              <a:off x="19704524" y="15773400"/>
              <a:ext cx="3289483" cy="212086"/>
            </a:xfrm>
            <a:prstGeom prst="rect">
              <a:avLst/>
            </a:prstGeom>
            <a:noFill/>
          </p:spPr>
          <p:txBody>
            <a:bodyPr wrap="square" rtlCol="0">
              <a:spAutoFit/>
            </a:bodyPr>
            <a:lstStyle/>
            <a:p>
              <a:pPr algn="ctr"/>
              <a:r>
                <a:rPr lang="en-US" sz="2000" kern="1200" spc="856" dirty="0" smtClean="0">
                  <a:solidFill>
                    <a:schemeClr val="bg1"/>
                  </a:solidFill>
                  <a:latin typeface="Bell MT" pitchFamily="18" charset="0"/>
                </a:rPr>
                <a:t>DEPARTMENT</a:t>
              </a:r>
              <a:r>
                <a:rPr lang="en-US" sz="2000" kern="1200" spc="856" baseline="0" dirty="0" smtClean="0">
                  <a:solidFill>
                    <a:schemeClr val="bg1"/>
                  </a:solidFill>
                  <a:latin typeface="Bell MT" pitchFamily="18" charset="0"/>
                </a:rPr>
                <a:t> OF</a:t>
              </a:r>
              <a:endParaRPr lang="en-US" sz="2000" kern="1200" spc="856" dirty="0">
                <a:solidFill>
                  <a:schemeClr val="bg1"/>
                </a:solidFill>
                <a:latin typeface="Bell MT" pitchFamily="18" charset="0"/>
              </a:endParaRPr>
            </a:p>
          </p:txBody>
        </p:sp>
        <p:sp>
          <p:nvSpPr>
            <p:cNvPr id="247" name="TextBox 246"/>
            <p:cNvSpPr txBox="1"/>
            <p:nvPr userDrawn="1"/>
          </p:nvSpPr>
          <p:spPr>
            <a:xfrm>
              <a:off x="20271002" y="16019412"/>
              <a:ext cx="2119147" cy="619942"/>
            </a:xfrm>
            <a:prstGeom prst="rect">
              <a:avLst/>
            </a:prstGeom>
            <a:noFill/>
          </p:spPr>
          <p:txBody>
            <a:bodyPr wrap="none" rtlCol="0">
              <a:spAutoFit/>
            </a:bodyPr>
            <a:lstStyle/>
            <a:p>
              <a:pPr algn="ctr"/>
              <a:r>
                <a:rPr lang="en-US" sz="3500" cap="small" baseline="0" dirty="0" smtClean="0">
                  <a:solidFill>
                    <a:schemeClr val="bg1"/>
                  </a:solidFill>
                  <a:latin typeface="Bell MT" pitchFamily="18" charset="0"/>
                </a:rPr>
                <a:t>Electrical &amp;</a:t>
              </a:r>
            </a:p>
            <a:p>
              <a:pPr algn="ctr"/>
              <a:r>
                <a:rPr lang="en-US" sz="3500" cap="small" baseline="0" dirty="0" smtClean="0">
                  <a:solidFill>
                    <a:schemeClr val="bg1"/>
                  </a:solidFill>
                  <a:latin typeface="Bell MT" pitchFamily="18" charset="0"/>
                </a:rPr>
                <a:t>Computer Engineering</a:t>
              </a:r>
            </a:p>
          </p:txBody>
        </p:sp>
      </p:grpSp>
    </p:spTree>
  </p:cSld>
  <p:clrMap bg1="lt1" tx1="dk1" bg2="lt2" tx2="dk2" accent1="accent1" accent2="accent2" accent3="accent3" accent4="accent4" accent5="accent5" accent6="accent6" hlink="hlink" folHlink="folHlink"/>
  <p:sldLayoutIdLst>
    <p:sldLayoutId id="2147483881" r:id="rId1"/>
    <p:sldLayoutId id="2147483880"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p:timing>
    <p:tnLst>
      <p:par>
        <p:cTn id="1" dur="indefinite" restart="never" nodeType="tmRoot"/>
      </p:par>
    </p:tnLst>
  </p:timing>
  <p:hf hdr="0" ftr="0" dt="0"/>
  <p:txStyles>
    <p:titleStyle>
      <a:lvl1pPr algn="ctr" rtl="0" eaLnBrk="0" fontAlgn="base" hangingPunct="0">
        <a:spcBef>
          <a:spcPct val="0"/>
        </a:spcBef>
        <a:spcAft>
          <a:spcPct val="0"/>
        </a:spcAft>
        <a:defRPr sz="10700" b="1">
          <a:solidFill>
            <a:schemeClr val="bg1"/>
          </a:solidFill>
          <a:latin typeface="Arial Narrow" pitchFamily="34" charset="0"/>
          <a:ea typeface="+mj-ea"/>
          <a:cs typeface="+mj-cs"/>
        </a:defRPr>
      </a:lvl1pPr>
      <a:lvl2pPr algn="ctr" rtl="0" eaLnBrk="0" fontAlgn="base" hangingPunct="0">
        <a:spcBef>
          <a:spcPct val="0"/>
        </a:spcBef>
        <a:spcAft>
          <a:spcPct val="0"/>
        </a:spcAft>
        <a:defRPr sz="10700" b="1">
          <a:solidFill>
            <a:schemeClr val="bg1"/>
          </a:solidFill>
          <a:latin typeface="Arial Narrow" pitchFamily="34" charset="0"/>
          <a:cs typeface="Arial" charset="0"/>
        </a:defRPr>
      </a:lvl2pPr>
      <a:lvl3pPr algn="ctr" rtl="0" eaLnBrk="0" fontAlgn="base" hangingPunct="0">
        <a:spcBef>
          <a:spcPct val="0"/>
        </a:spcBef>
        <a:spcAft>
          <a:spcPct val="0"/>
        </a:spcAft>
        <a:defRPr sz="10700" b="1">
          <a:solidFill>
            <a:schemeClr val="bg1"/>
          </a:solidFill>
          <a:latin typeface="Arial Narrow" pitchFamily="34" charset="0"/>
          <a:cs typeface="Arial" charset="0"/>
        </a:defRPr>
      </a:lvl3pPr>
      <a:lvl4pPr algn="ctr" rtl="0" eaLnBrk="0" fontAlgn="base" hangingPunct="0">
        <a:spcBef>
          <a:spcPct val="0"/>
        </a:spcBef>
        <a:spcAft>
          <a:spcPct val="0"/>
        </a:spcAft>
        <a:defRPr sz="10700" b="1">
          <a:solidFill>
            <a:schemeClr val="bg1"/>
          </a:solidFill>
          <a:latin typeface="Arial Narrow" pitchFamily="34" charset="0"/>
          <a:cs typeface="Arial" charset="0"/>
        </a:defRPr>
      </a:lvl4pPr>
      <a:lvl5pPr algn="ctr" rtl="0" eaLnBrk="0" fontAlgn="base" hangingPunct="0">
        <a:spcBef>
          <a:spcPct val="0"/>
        </a:spcBef>
        <a:spcAft>
          <a:spcPct val="0"/>
        </a:spcAft>
        <a:defRPr sz="10700" b="1">
          <a:solidFill>
            <a:schemeClr val="bg1"/>
          </a:solidFill>
          <a:latin typeface="Arial Narrow" pitchFamily="34" charset="0"/>
          <a:cs typeface="Arial" charset="0"/>
        </a:defRPr>
      </a:lvl5pPr>
      <a:lvl6pPr marL="2235365" algn="l" rtl="0" fontAlgn="base">
        <a:spcBef>
          <a:spcPct val="0"/>
        </a:spcBef>
        <a:spcAft>
          <a:spcPct val="0"/>
        </a:spcAft>
        <a:defRPr sz="20600">
          <a:solidFill>
            <a:srgbClr val="0021A5"/>
          </a:solidFill>
          <a:latin typeface="Garamond" pitchFamily="18" charset="0"/>
          <a:cs typeface="Arial" charset="0"/>
        </a:defRPr>
      </a:lvl6pPr>
      <a:lvl7pPr marL="4470729" algn="l" rtl="0" fontAlgn="base">
        <a:spcBef>
          <a:spcPct val="0"/>
        </a:spcBef>
        <a:spcAft>
          <a:spcPct val="0"/>
        </a:spcAft>
        <a:defRPr sz="20600">
          <a:solidFill>
            <a:srgbClr val="0021A5"/>
          </a:solidFill>
          <a:latin typeface="Garamond" pitchFamily="18" charset="0"/>
          <a:cs typeface="Arial" charset="0"/>
        </a:defRPr>
      </a:lvl7pPr>
      <a:lvl8pPr marL="6706096" algn="l" rtl="0" fontAlgn="base">
        <a:spcBef>
          <a:spcPct val="0"/>
        </a:spcBef>
        <a:spcAft>
          <a:spcPct val="0"/>
        </a:spcAft>
        <a:defRPr sz="20600">
          <a:solidFill>
            <a:srgbClr val="0021A5"/>
          </a:solidFill>
          <a:latin typeface="Garamond" pitchFamily="18" charset="0"/>
          <a:cs typeface="Arial" charset="0"/>
        </a:defRPr>
      </a:lvl8pPr>
      <a:lvl9pPr marL="8941460" algn="l" rtl="0" fontAlgn="base">
        <a:spcBef>
          <a:spcPct val="0"/>
        </a:spcBef>
        <a:spcAft>
          <a:spcPct val="0"/>
        </a:spcAft>
        <a:defRPr sz="20600">
          <a:solidFill>
            <a:srgbClr val="0021A5"/>
          </a:solidFill>
          <a:latin typeface="Garamond" pitchFamily="18" charset="0"/>
          <a:cs typeface="Arial" charset="0"/>
        </a:defRPr>
      </a:lvl9pPr>
    </p:titleStyle>
    <p:bodyStyle>
      <a:lvl1pPr marL="1675264" indent="-1675264" algn="l" rtl="0" eaLnBrk="0" fontAlgn="base" hangingPunct="0">
        <a:spcBef>
          <a:spcPct val="20000"/>
        </a:spcBef>
        <a:spcAft>
          <a:spcPct val="0"/>
        </a:spcAft>
        <a:buClr>
          <a:schemeClr val="accent1"/>
        </a:buClr>
        <a:buSzPct val="65000"/>
        <a:buFont typeface="Wingdings" pitchFamily="2" charset="2"/>
        <a:buChar char="n"/>
        <a:defRPr sz="13800">
          <a:solidFill>
            <a:schemeClr val="tx1"/>
          </a:solidFill>
          <a:latin typeface="+mn-lt"/>
          <a:ea typeface="+mn-ea"/>
          <a:cs typeface="+mn-cs"/>
        </a:defRPr>
      </a:lvl1pPr>
      <a:lvl2pPr marL="3273557" indent="-1589238" algn="l" rtl="0" eaLnBrk="0" fontAlgn="base" hangingPunct="0">
        <a:spcBef>
          <a:spcPct val="20000"/>
        </a:spcBef>
        <a:spcAft>
          <a:spcPct val="0"/>
        </a:spcAft>
        <a:buClr>
          <a:schemeClr val="accent2"/>
        </a:buClr>
        <a:buSzPct val="60000"/>
        <a:buFont typeface="Wingdings" pitchFamily="2" charset="2"/>
        <a:buChar char="q"/>
        <a:defRPr sz="11600">
          <a:solidFill>
            <a:srgbClr val="0033FE"/>
          </a:solidFill>
          <a:latin typeface="+mn-lt"/>
          <a:cs typeface="+mn-cs"/>
        </a:defRPr>
      </a:lvl2pPr>
      <a:lvl3pPr marL="4996366" indent="-1713751" algn="l" rtl="0" eaLnBrk="0" fontAlgn="base" hangingPunct="0">
        <a:spcBef>
          <a:spcPct val="20000"/>
        </a:spcBef>
        <a:spcAft>
          <a:spcPct val="0"/>
        </a:spcAft>
        <a:buClr>
          <a:schemeClr val="accent1"/>
        </a:buClr>
        <a:buSzPct val="65000"/>
        <a:buFont typeface="Wingdings" pitchFamily="2" charset="2"/>
        <a:buChar char="n"/>
        <a:defRPr sz="9900">
          <a:solidFill>
            <a:schemeClr val="tx1"/>
          </a:solidFill>
          <a:latin typeface="+mn-lt"/>
          <a:cs typeface="+mn-cs"/>
        </a:defRPr>
      </a:lvl3pPr>
      <a:lvl4pPr marL="6549381" indent="-1543960" algn="l" rtl="0" eaLnBrk="0" fontAlgn="base" hangingPunct="0">
        <a:spcBef>
          <a:spcPct val="20000"/>
        </a:spcBef>
        <a:spcAft>
          <a:spcPct val="0"/>
        </a:spcAft>
        <a:buClr>
          <a:schemeClr val="accent2"/>
        </a:buClr>
        <a:buSzPct val="70000"/>
        <a:buFont typeface="Wingdings" pitchFamily="2" charset="2"/>
        <a:buChar char="q"/>
        <a:defRPr sz="9900">
          <a:solidFill>
            <a:schemeClr val="tx1"/>
          </a:solidFill>
          <a:latin typeface="+mn-lt"/>
          <a:cs typeface="+mn-cs"/>
        </a:defRPr>
      </a:lvl4pPr>
      <a:lvl5pPr marL="8217853" indent="-1659419" algn="l" rtl="0" eaLnBrk="0" fontAlgn="base" hangingPunct="0">
        <a:spcBef>
          <a:spcPct val="20000"/>
        </a:spcBef>
        <a:spcAft>
          <a:spcPct val="0"/>
        </a:spcAft>
        <a:buClr>
          <a:schemeClr val="accent1"/>
        </a:buClr>
        <a:buSzPct val="75000"/>
        <a:buFont typeface="Wingdings" pitchFamily="2" charset="2"/>
        <a:buChar char="§"/>
        <a:defRPr sz="7900">
          <a:solidFill>
            <a:schemeClr val="tx1"/>
          </a:solidFill>
          <a:latin typeface="+mn-lt"/>
          <a:cs typeface="+mn-cs"/>
        </a:defRPr>
      </a:lvl5pPr>
      <a:lvl6pPr marL="10454989" indent="-1661000" algn="l" rtl="0" fontAlgn="base">
        <a:spcBef>
          <a:spcPct val="20000"/>
        </a:spcBef>
        <a:spcAft>
          <a:spcPct val="0"/>
        </a:spcAft>
        <a:buClr>
          <a:schemeClr val="accent1"/>
        </a:buClr>
        <a:buSzPct val="75000"/>
        <a:buFont typeface="Wingdings" pitchFamily="2" charset="2"/>
        <a:buChar char="§"/>
        <a:defRPr sz="7900">
          <a:solidFill>
            <a:schemeClr val="tx1"/>
          </a:solidFill>
          <a:latin typeface="+mn-lt"/>
          <a:cs typeface="+mn-cs"/>
        </a:defRPr>
      </a:lvl6pPr>
      <a:lvl7pPr marL="12690354" indent="-1661000" algn="l" rtl="0" fontAlgn="base">
        <a:spcBef>
          <a:spcPct val="20000"/>
        </a:spcBef>
        <a:spcAft>
          <a:spcPct val="0"/>
        </a:spcAft>
        <a:buClr>
          <a:schemeClr val="accent1"/>
        </a:buClr>
        <a:buSzPct val="75000"/>
        <a:buFont typeface="Wingdings" pitchFamily="2" charset="2"/>
        <a:buChar char="§"/>
        <a:defRPr sz="7900">
          <a:solidFill>
            <a:schemeClr val="tx1"/>
          </a:solidFill>
          <a:latin typeface="+mn-lt"/>
          <a:cs typeface="+mn-cs"/>
        </a:defRPr>
      </a:lvl7pPr>
      <a:lvl8pPr marL="14925719" indent="-1661000" algn="l" rtl="0" fontAlgn="base">
        <a:spcBef>
          <a:spcPct val="20000"/>
        </a:spcBef>
        <a:spcAft>
          <a:spcPct val="0"/>
        </a:spcAft>
        <a:buClr>
          <a:schemeClr val="accent1"/>
        </a:buClr>
        <a:buSzPct val="75000"/>
        <a:buFont typeface="Wingdings" pitchFamily="2" charset="2"/>
        <a:buChar char="§"/>
        <a:defRPr sz="7900">
          <a:solidFill>
            <a:schemeClr val="tx1"/>
          </a:solidFill>
          <a:latin typeface="+mn-lt"/>
          <a:cs typeface="+mn-cs"/>
        </a:defRPr>
      </a:lvl8pPr>
      <a:lvl9pPr marL="17161085" indent="-1661000" algn="l" rtl="0" fontAlgn="base">
        <a:spcBef>
          <a:spcPct val="20000"/>
        </a:spcBef>
        <a:spcAft>
          <a:spcPct val="0"/>
        </a:spcAft>
        <a:buClr>
          <a:schemeClr val="accent1"/>
        </a:buClr>
        <a:buSzPct val="75000"/>
        <a:buFont typeface="Wingdings" pitchFamily="2" charset="2"/>
        <a:buChar char="§"/>
        <a:defRPr sz="7900">
          <a:solidFill>
            <a:schemeClr val="tx1"/>
          </a:solidFill>
          <a:latin typeface="+mn-lt"/>
          <a:cs typeface="+mn-cs"/>
        </a:defRPr>
      </a:lvl9pPr>
    </p:bodyStyle>
    <p:otherStyle>
      <a:defPPr>
        <a:defRPr lang="en-US"/>
      </a:defPPr>
      <a:lvl1pPr marL="0" algn="l" defTabSz="4470729" rtl="0" eaLnBrk="1" latinLnBrk="0" hangingPunct="1">
        <a:defRPr sz="9000" kern="1200">
          <a:solidFill>
            <a:schemeClr val="tx1"/>
          </a:solidFill>
          <a:latin typeface="+mn-lt"/>
          <a:ea typeface="+mn-ea"/>
          <a:cs typeface="+mn-cs"/>
        </a:defRPr>
      </a:lvl1pPr>
      <a:lvl2pPr marL="2235365" algn="l" defTabSz="4470729" rtl="0" eaLnBrk="1" latinLnBrk="0" hangingPunct="1">
        <a:defRPr sz="9000" kern="1200">
          <a:solidFill>
            <a:schemeClr val="tx1"/>
          </a:solidFill>
          <a:latin typeface="+mn-lt"/>
          <a:ea typeface="+mn-ea"/>
          <a:cs typeface="+mn-cs"/>
        </a:defRPr>
      </a:lvl2pPr>
      <a:lvl3pPr marL="4470729" algn="l" defTabSz="4470729" rtl="0" eaLnBrk="1" latinLnBrk="0" hangingPunct="1">
        <a:defRPr sz="9000" kern="1200">
          <a:solidFill>
            <a:schemeClr val="tx1"/>
          </a:solidFill>
          <a:latin typeface="+mn-lt"/>
          <a:ea typeface="+mn-ea"/>
          <a:cs typeface="+mn-cs"/>
        </a:defRPr>
      </a:lvl3pPr>
      <a:lvl4pPr marL="6706096" algn="l" defTabSz="4470729" rtl="0" eaLnBrk="1" latinLnBrk="0" hangingPunct="1">
        <a:defRPr sz="9000" kern="1200">
          <a:solidFill>
            <a:schemeClr val="tx1"/>
          </a:solidFill>
          <a:latin typeface="+mn-lt"/>
          <a:ea typeface="+mn-ea"/>
          <a:cs typeface="+mn-cs"/>
        </a:defRPr>
      </a:lvl4pPr>
      <a:lvl5pPr marL="8941460" algn="l" defTabSz="4470729" rtl="0" eaLnBrk="1" latinLnBrk="0" hangingPunct="1">
        <a:defRPr sz="9000" kern="1200">
          <a:solidFill>
            <a:schemeClr val="tx1"/>
          </a:solidFill>
          <a:latin typeface="+mn-lt"/>
          <a:ea typeface="+mn-ea"/>
          <a:cs typeface="+mn-cs"/>
        </a:defRPr>
      </a:lvl5pPr>
      <a:lvl6pPr marL="11176825" algn="l" defTabSz="4470729" rtl="0" eaLnBrk="1" latinLnBrk="0" hangingPunct="1">
        <a:defRPr sz="9000" kern="1200">
          <a:solidFill>
            <a:schemeClr val="tx1"/>
          </a:solidFill>
          <a:latin typeface="+mn-lt"/>
          <a:ea typeface="+mn-ea"/>
          <a:cs typeface="+mn-cs"/>
        </a:defRPr>
      </a:lvl6pPr>
      <a:lvl7pPr marL="13412189" algn="l" defTabSz="4470729" rtl="0" eaLnBrk="1" latinLnBrk="0" hangingPunct="1">
        <a:defRPr sz="9000" kern="1200">
          <a:solidFill>
            <a:schemeClr val="tx1"/>
          </a:solidFill>
          <a:latin typeface="+mn-lt"/>
          <a:ea typeface="+mn-ea"/>
          <a:cs typeface="+mn-cs"/>
        </a:defRPr>
      </a:lvl7pPr>
      <a:lvl8pPr marL="15647554" algn="l" defTabSz="4470729" rtl="0" eaLnBrk="1" latinLnBrk="0" hangingPunct="1">
        <a:defRPr sz="9000" kern="1200">
          <a:solidFill>
            <a:schemeClr val="tx1"/>
          </a:solidFill>
          <a:latin typeface="+mn-lt"/>
          <a:ea typeface="+mn-ea"/>
          <a:cs typeface="+mn-cs"/>
        </a:defRPr>
      </a:lvl8pPr>
      <a:lvl9pPr marL="17882918" algn="l" defTabSz="4470729" rtl="0" eaLnBrk="1" latinLnBrk="0" hangingPunct="1">
        <a:defRPr sz="9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jpeg"/><Relationship Id="rId18" Type="http://schemas.openxmlformats.org/officeDocument/2006/relationships/image" Target="../media/image18.jpeg"/><Relationship Id="rId26" Type="http://schemas.openxmlformats.org/officeDocument/2006/relationships/image" Target="../media/image26.png"/><Relationship Id="rId3" Type="http://schemas.openxmlformats.org/officeDocument/2006/relationships/image" Target="../media/image4.jpeg"/><Relationship Id="rId21" Type="http://schemas.openxmlformats.org/officeDocument/2006/relationships/image" Target="../media/image21.jpeg"/><Relationship Id="rId34" Type="http://schemas.microsoft.com/office/2007/relationships/hdphoto" Target="../media/hdphoto2.wdp"/><Relationship Id="rId7" Type="http://schemas.openxmlformats.org/officeDocument/2006/relationships/image" Target="../media/image8.png"/><Relationship Id="rId12" Type="http://schemas.openxmlformats.org/officeDocument/2006/relationships/image" Target="../media/image12.jpe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2" Type="http://schemas.openxmlformats.org/officeDocument/2006/relationships/notesSlide" Target="../notesSlides/notesSlide1.xml"/><Relationship Id="rId16" Type="http://schemas.openxmlformats.org/officeDocument/2006/relationships/image" Target="../media/image16.png"/><Relationship Id="rId20" Type="http://schemas.openxmlformats.org/officeDocument/2006/relationships/image" Target="../media/image20.jpeg"/><Relationship Id="rId29"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7.jpeg"/><Relationship Id="rId11" Type="http://schemas.openxmlformats.org/officeDocument/2006/relationships/image" Target="../media/image11.png"/><Relationship Id="rId24" Type="http://schemas.openxmlformats.org/officeDocument/2006/relationships/image" Target="../media/image24.jpeg"/><Relationship Id="rId32" Type="http://schemas.openxmlformats.org/officeDocument/2006/relationships/image" Target="../media/image32.jpeg"/><Relationship Id="rId5" Type="http://schemas.openxmlformats.org/officeDocument/2006/relationships/image" Target="../media/image6.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png"/><Relationship Id="rId10" Type="http://schemas.microsoft.com/office/2007/relationships/hdphoto" Target="../media/hdphoto1.wdp"/><Relationship Id="rId19" Type="http://schemas.openxmlformats.org/officeDocument/2006/relationships/image" Target="../media/image19.png"/><Relationship Id="rId31" Type="http://schemas.openxmlformats.org/officeDocument/2006/relationships/image" Target="../media/image31.jpeg"/><Relationship Id="rId4" Type="http://schemas.openxmlformats.org/officeDocument/2006/relationships/image" Target="../media/image5.jpeg"/><Relationship Id="rId9" Type="http://schemas.openxmlformats.org/officeDocument/2006/relationships/image" Target="../media/image10.png"/><Relationship Id="rId14" Type="http://schemas.openxmlformats.org/officeDocument/2006/relationships/image" Target="../media/image14.png"/><Relationship Id="rId22" Type="http://schemas.openxmlformats.org/officeDocument/2006/relationships/image" Target="../media/image22.jpeg"/><Relationship Id="rId27" Type="http://schemas.openxmlformats.org/officeDocument/2006/relationships/image" Target="../media/image27.png"/><Relationship Id="rId30"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12" descr="http://computertechsreno.com/wp-content/uploads/2014/02/computer-tablet-phone_0.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55669" y="29260800"/>
            <a:ext cx="2432731" cy="1590256"/>
          </a:xfrm>
          <a:prstGeom prst="rect">
            <a:avLst/>
          </a:prstGeom>
          <a:noFill/>
          <a:extLst>
            <a:ext uri="{909E8E84-426E-40DD-AFC4-6F175D3DCCD1}">
              <a14:hiddenFill xmlns:a14="http://schemas.microsoft.com/office/drawing/2010/main">
                <a:solidFill>
                  <a:srgbClr val="FFFFFF"/>
                </a:solidFill>
              </a14:hiddenFill>
            </a:ext>
          </a:extLst>
        </p:spPr>
      </p:pic>
      <p:grpSp>
        <p:nvGrpSpPr>
          <p:cNvPr id="1127" name="Group 1126"/>
          <p:cNvGrpSpPr/>
          <p:nvPr/>
        </p:nvGrpSpPr>
        <p:grpSpPr>
          <a:xfrm>
            <a:off x="389562" y="21564600"/>
            <a:ext cx="15107497" cy="2192328"/>
            <a:chOff x="389562" y="21564600"/>
            <a:chExt cx="15107497" cy="2192328"/>
          </a:xfrm>
        </p:grpSpPr>
        <p:pic>
          <p:nvPicPr>
            <p:cNvPr id="1126" name="Picture 2" descr="http://cdn.instructables.com/static/contest/047_micro/microcontroller/microcontroller-contestinfo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562" y="21872201"/>
              <a:ext cx="2277438" cy="1577126"/>
            </a:xfrm>
            <a:prstGeom prst="rect">
              <a:avLst/>
            </a:prstGeom>
            <a:noFill/>
            <a:extLst>
              <a:ext uri="{909E8E84-426E-40DD-AFC4-6F175D3DCCD1}">
                <a14:hiddenFill xmlns:a14="http://schemas.microsoft.com/office/drawing/2010/main">
                  <a:solidFill>
                    <a:srgbClr val="FFFFFF"/>
                  </a:solidFill>
                </a14:hiddenFill>
              </a:ext>
            </a:extLst>
          </p:spPr>
        </p:pic>
        <p:grpSp>
          <p:nvGrpSpPr>
            <p:cNvPr id="1122" name="Group 1121"/>
            <p:cNvGrpSpPr/>
            <p:nvPr/>
          </p:nvGrpSpPr>
          <p:grpSpPr>
            <a:xfrm>
              <a:off x="2511922" y="21564600"/>
              <a:ext cx="12985137" cy="2192328"/>
              <a:chOff x="2511922" y="22071567"/>
              <a:chExt cx="12985137" cy="2192328"/>
            </a:xfrm>
          </p:grpSpPr>
          <p:pic>
            <p:nvPicPr>
              <p:cNvPr id="75" name="Picture 74"/>
              <p:cNvPicPr/>
              <p:nvPr/>
            </p:nvPicPr>
            <p:blipFill>
              <a:blip r:embed="rId5">
                <a:extLst>
                  <a:ext uri="{28A0092B-C50C-407E-A947-70E740481C1C}">
                    <a14:useLocalDpi xmlns:a14="http://schemas.microsoft.com/office/drawing/2010/main" val="0"/>
                  </a:ext>
                </a:extLst>
              </a:blip>
              <a:srcRect/>
              <a:stretch>
                <a:fillRect/>
              </a:stretch>
            </p:blipFill>
            <p:spPr bwMode="auto">
              <a:xfrm>
                <a:off x="13458941" y="22071567"/>
                <a:ext cx="2038118" cy="2192328"/>
              </a:xfrm>
              <a:prstGeom prst="rect">
                <a:avLst/>
              </a:prstGeom>
              <a:noFill/>
              <a:ln>
                <a:noFill/>
              </a:ln>
            </p:spPr>
          </p:pic>
          <p:sp>
            <p:nvSpPr>
              <p:cNvPr id="74" name="TextBox 73"/>
              <p:cNvSpPr txBox="1"/>
              <p:nvPr/>
            </p:nvSpPr>
            <p:spPr>
              <a:xfrm>
                <a:off x="2511922" y="22075124"/>
                <a:ext cx="10733465" cy="2185214"/>
              </a:xfrm>
              <a:prstGeom prst="rect">
                <a:avLst/>
              </a:prstGeom>
              <a:noFill/>
            </p:spPr>
            <p:txBody>
              <a:bodyPr wrap="square" rtlCol="0">
                <a:spAutoFit/>
              </a:bodyPr>
              <a:lstStyle/>
              <a:p>
                <a:r>
                  <a:rPr lang="en-US" sz="3600" b="1" dirty="0" smtClean="0">
                    <a:solidFill>
                      <a:srgbClr val="0033FE"/>
                    </a:solidFill>
                    <a:latin typeface="+mj-lt"/>
                  </a:rPr>
                  <a:t>Microcontrollers:</a:t>
                </a:r>
              </a:p>
              <a:p>
                <a:r>
                  <a:rPr lang="en-US" sz="2000" dirty="0" smtClean="0">
                    <a:latin typeface="+mn-lt"/>
                  </a:rPr>
                  <a:t>Microcontrollers are designed for use </a:t>
                </a:r>
                <a:r>
                  <a:rPr lang="en-US" sz="2000" dirty="0" smtClean="0">
                    <a:latin typeface="+mn-lt"/>
                  </a:rPr>
                  <a:t>in embedded </a:t>
                </a:r>
                <a:r>
                  <a:rPr lang="en-US" sz="2000" dirty="0" smtClean="0">
                    <a:latin typeface="+mn-lt"/>
                  </a:rPr>
                  <a:t>systems.  Generally, they are lower power and more cost-efficient than typical microprocessors, making them ideal for applications such as robotics, automobile control systems, and medical devices. They are usually programmed in assembly or C.  A great example of this is the </a:t>
                </a:r>
                <a:r>
                  <a:rPr lang="en-US" sz="2000" dirty="0" err="1" smtClean="0">
                    <a:latin typeface="+mn-lt"/>
                  </a:rPr>
                  <a:t>MaKey</a:t>
                </a:r>
                <a:r>
                  <a:rPr lang="en-US" sz="2000" dirty="0" smtClean="0">
                    <a:latin typeface="+mn-lt"/>
                  </a:rPr>
                  <a:t> </a:t>
                </a:r>
                <a:r>
                  <a:rPr lang="en-US" sz="2000" dirty="0" err="1" smtClean="0">
                    <a:latin typeface="+mn-lt"/>
                  </a:rPr>
                  <a:t>MaKey</a:t>
                </a:r>
                <a:r>
                  <a:rPr lang="en-US" sz="2000" dirty="0" smtClean="0">
                    <a:latin typeface="+mn-lt"/>
                  </a:rPr>
                  <a:t> which using </a:t>
                </a:r>
                <a:r>
                  <a:rPr lang="en-US" sz="2000" dirty="0" smtClean="0"/>
                  <a:t>an </a:t>
                </a:r>
                <a:r>
                  <a:rPr lang="en-US" sz="2000" dirty="0" smtClean="0"/>
                  <a:t>ATMega32u4 microcontroller.</a:t>
                </a:r>
                <a:endParaRPr lang="en-US" sz="2000" dirty="0">
                  <a:latin typeface="+mn-lt"/>
                </a:endParaRPr>
              </a:p>
            </p:txBody>
          </p:sp>
        </p:grpSp>
      </p:grpSp>
      <p:pic>
        <p:nvPicPr>
          <p:cNvPr id="1030" name="Picture 6" descr="http://nycprgirls.com/wp-content/uploads/2012/01/iStock-Young-Girl-Thinking-LARG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5551" y="2725950"/>
            <a:ext cx="2869652" cy="24409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bwMode="auto">
          <a:xfrm>
            <a:off x="16002000" y="2971800"/>
            <a:ext cx="19202400" cy="15544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7801" tIns="48901" rIns="97801" bIns="48901" numCol="1" spcCol="0" rtlCol="0" anchor="t" anchorCtr="0" compatLnSpc="1">
            <a:prstTxWarp prst="textNoShape">
              <a:avLst/>
            </a:prstTxWarp>
          </a:bodyPr>
          <a:lstStyle/>
          <a:p>
            <a:pPr algn="ctr" defTabSz="978018"/>
            <a:r>
              <a:rPr lang="en-US" sz="28700" dirty="0" smtClean="0"/>
              <a:t>Dell 2000FP</a:t>
            </a:r>
          </a:p>
          <a:p>
            <a:pPr algn="ctr" defTabSz="978018"/>
            <a:r>
              <a:rPr lang="en-US" sz="11500" dirty="0" smtClean="0"/>
              <a:t>(20.2” x 16.5” </a:t>
            </a:r>
            <a:r>
              <a:rPr lang="en-US" sz="11500" dirty="0" err="1" smtClean="0"/>
              <a:t>approx</a:t>
            </a:r>
            <a:r>
              <a:rPr lang="en-US" sz="11500" dirty="0" smtClean="0"/>
              <a:t>)</a:t>
            </a:r>
            <a:endParaRPr lang="en-US" sz="23900" dirty="0"/>
          </a:p>
        </p:txBody>
      </p:sp>
      <p:sp>
        <p:nvSpPr>
          <p:cNvPr id="4" name="Rectangle 3"/>
          <p:cNvSpPr/>
          <p:nvPr/>
        </p:nvSpPr>
        <p:spPr bwMode="auto">
          <a:xfrm>
            <a:off x="41981846" y="10820400"/>
            <a:ext cx="3474720" cy="2194560"/>
          </a:xfrm>
          <a:prstGeom prst="rect">
            <a:avLst/>
          </a:prstGeom>
          <a:ln>
            <a:headEnd type="none" w="med" len="med"/>
            <a:tailEnd type="none" w="med" len="med"/>
          </a:ln>
          <a:effectLst/>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1" i="0" u="none" strike="noStrike" cap="none" normalizeH="0" baseline="0" dirty="0" smtClean="0">
              <a:ln>
                <a:noFill/>
              </a:ln>
              <a:solidFill>
                <a:schemeClr val="tx1"/>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3600" b="1" i="0" u="none" strike="noStrike" cap="none" normalizeH="0" baseline="0" dirty="0" smtClean="0">
                <a:ln>
                  <a:noFill/>
                </a:ln>
                <a:solidFill>
                  <a:schemeClr val="tx1"/>
                </a:solidFill>
                <a:effectLst/>
                <a:latin typeface="Arial" charset="0"/>
                <a:cs typeface="Arial" charset="0"/>
              </a:rPr>
              <a:t>(3.37”x2.13”)</a:t>
            </a:r>
            <a:endParaRPr kumimoji="0" lang="en-US" sz="1800" b="1" i="0" u="none" strike="noStrike" cap="none" normalizeH="0" baseline="0" dirty="0" smtClean="0">
              <a:ln>
                <a:noFill/>
              </a:ln>
              <a:solidFill>
                <a:schemeClr val="tx1"/>
              </a:solidFill>
              <a:effectLst/>
              <a:latin typeface="Arial" charset="0"/>
              <a:cs typeface="Arial" charset="0"/>
            </a:endParaRPr>
          </a:p>
        </p:txBody>
      </p:sp>
      <p:sp>
        <p:nvSpPr>
          <p:cNvPr id="5" name="Rectangle 4"/>
          <p:cNvSpPr/>
          <p:nvPr/>
        </p:nvSpPr>
        <p:spPr bwMode="auto">
          <a:xfrm>
            <a:off x="7296150" y="10649028"/>
            <a:ext cx="3657600" cy="1884215"/>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4400" b="1" dirty="0" err="1" smtClean="0"/>
              <a:t>Makey</a:t>
            </a:r>
            <a:endParaRPr lang="en-US" sz="4400" b="1" dirty="0"/>
          </a:p>
          <a:p>
            <a:pPr marL="0" marR="0" indent="0" algn="ctr" defTabSz="914400" rtl="0" eaLnBrk="1" fontAlgn="base" latinLnBrk="0" hangingPunct="1">
              <a:lnSpc>
                <a:spcPct val="100000"/>
              </a:lnSpc>
              <a:spcBef>
                <a:spcPct val="0"/>
              </a:spcBef>
              <a:spcAft>
                <a:spcPct val="0"/>
              </a:spcAft>
              <a:buClrTx/>
              <a:buSzTx/>
              <a:buFontTx/>
              <a:buNone/>
              <a:tabLst/>
            </a:pPr>
            <a:r>
              <a:rPr lang="en-US" sz="4400" b="1" dirty="0" smtClean="0"/>
              <a:t>(3.8” x 1.8”)</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endParaRPr>
          </a:p>
        </p:txBody>
      </p:sp>
      <p:sp>
        <p:nvSpPr>
          <p:cNvPr id="6" name="Rectangle 5"/>
          <p:cNvSpPr/>
          <p:nvPr/>
        </p:nvSpPr>
        <p:spPr bwMode="auto">
          <a:xfrm>
            <a:off x="0" y="31242000"/>
            <a:ext cx="51206400" cy="1676400"/>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pic>
        <p:nvPicPr>
          <p:cNvPr id="1124" name="Picture 100" descr="http://www.ee.byu.edu/templates/template2012/images/logo.png"/>
          <p:cNvPicPr>
            <a:picLocks noChangeAspect="1" noChangeArrowheads="1"/>
          </p:cNvPicPr>
          <p:nvPr/>
        </p:nvPicPr>
        <p:blipFill rotWithShape="1">
          <a:blip r:embed="rId7">
            <a:extLst>
              <a:ext uri="{28A0092B-C50C-407E-A947-70E740481C1C}">
                <a14:useLocalDpi xmlns:a14="http://schemas.microsoft.com/office/drawing/2010/main" val="0"/>
              </a:ext>
            </a:extLst>
          </a:blip>
          <a:srcRect b="50000"/>
          <a:stretch/>
        </p:blipFill>
        <p:spPr bwMode="auto">
          <a:xfrm>
            <a:off x="12912185" y="31696479"/>
            <a:ext cx="25382031" cy="1181100"/>
          </a:xfrm>
          <a:prstGeom prst="rect">
            <a:avLst/>
          </a:prstGeom>
          <a:noFill/>
          <a:extLst>
            <a:ext uri="{909E8E84-426E-40DD-AFC4-6F175D3DCCD1}">
              <a14:hiddenFill xmlns:a14="http://schemas.microsoft.com/office/drawing/2010/main">
                <a:solidFill>
                  <a:srgbClr val="FFFFFF"/>
                </a:solidFill>
              </a14:hiddenFill>
            </a:ext>
          </a:extLst>
        </p:spPr>
      </p:pic>
      <p:sp>
        <p:nvSpPr>
          <p:cNvPr id="138" name="Rectangle 137"/>
          <p:cNvSpPr/>
          <p:nvPr/>
        </p:nvSpPr>
        <p:spPr bwMode="auto">
          <a:xfrm>
            <a:off x="0" y="0"/>
            <a:ext cx="51206400" cy="2573020"/>
          </a:xfrm>
          <a:prstGeom prst="rect">
            <a:avLst/>
          </a:prstGeom>
          <a:solidFill>
            <a:schemeClr val="tx2"/>
          </a:solid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0058400" lvl="2" indent="0"/>
            <a:endParaRPr kumimoji="0" lang="en-US" sz="15000" b="1" i="0" u="none" strike="noStrike" cap="none" normalizeH="0" baseline="0" dirty="0" smtClean="0">
              <a:ln>
                <a:noFill/>
              </a:ln>
              <a:solidFill>
                <a:schemeClr val="bg1"/>
              </a:solidFill>
              <a:effectLst/>
              <a:latin typeface="+mj-lt"/>
            </a:endParaRPr>
          </a:p>
        </p:txBody>
      </p:sp>
      <p:pic>
        <p:nvPicPr>
          <p:cNvPr id="2" name="Picture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24500" y="3066294"/>
            <a:ext cx="2115306" cy="2115306"/>
          </a:xfrm>
          <a:prstGeom prst="rect">
            <a:avLst/>
          </a:prstGeom>
        </p:spPr>
      </p:pic>
      <p:pic>
        <p:nvPicPr>
          <p:cNvPr id="7" name="Picture 6"/>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10000" r="90000">
                        <a14:foregroundMark x1="11625" y1="58292" x2="11625" y2="58292"/>
                        <a14:foregroundMark x1="89250" y1="62726" x2="89250" y2="62726"/>
                        <a14:foregroundMark x1="55250" y1="79803" x2="55250" y2="79803"/>
                        <a14:foregroundMark x1="50625" y1="79639" x2="50625" y2="79639"/>
                        <a14:foregroundMark x1="46000" y1="80131" x2="46000" y2="80131"/>
                      </a14:backgroundRemoval>
                    </a14:imgEffect>
                  </a14:imgLayer>
                </a14:imgProps>
              </a:ext>
              <a:ext uri="{28A0092B-C50C-407E-A947-70E740481C1C}">
                <a14:useLocalDpi xmlns:a14="http://schemas.microsoft.com/office/drawing/2010/main" val="0"/>
              </a:ext>
            </a:extLst>
          </a:blip>
          <a:srcRect l="6934" t="28244" r="7307" b="5546"/>
          <a:stretch/>
        </p:blipFill>
        <p:spPr>
          <a:xfrm rot="10800000">
            <a:off x="7315201" y="10546546"/>
            <a:ext cx="3448049" cy="2026452"/>
          </a:xfrm>
          <a:prstGeom prst="rect">
            <a:avLst/>
          </a:prstGeom>
        </p:spPr>
      </p:pic>
      <p:cxnSp>
        <p:nvCxnSpPr>
          <p:cNvPr id="15" name="Straight Connector 14"/>
          <p:cNvCxnSpPr>
            <a:endCxn id="5" idx="1"/>
          </p:cNvCxnSpPr>
          <p:nvPr/>
        </p:nvCxnSpPr>
        <p:spPr bwMode="auto">
          <a:xfrm flipV="1">
            <a:off x="976027" y="11591136"/>
            <a:ext cx="6320123" cy="19840"/>
          </a:xfrm>
          <a:prstGeom prst="line">
            <a:avLst/>
          </a:prstGeom>
          <a:ln>
            <a:headEnd type="none" w="med" len="med"/>
            <a:tailEnd type="none" w="med" len="med"/>
          </a:ln>
          <a:effectLst/>
        </p:spPr>
        <p:style>
          <a:lnRef idx="3">
            <a:schemeClr val="dk1"/>
          </a:lnRef>
          <a:fillRef idx="0">
            <a:schemeClr val="dk1"/>
          </a:fillRef>
          <a:effectRef idx="2">
            <a:schemeClr val="dk1"/>
          </a:effectRef>
          <a:fontRef idx="minor">
            <a:schemeClr val="tx1"/>
          </a:fontRef>
        </p:style>
      </p:cxnSp>
      <p:grpSp>
        <p:nvGrpSpPr>
          <p:cNvPr id="25" name="Group 24"/>
          <p:cNvGrpSpPr/>
          <p:nvPr/>
        </p:nvGrpSpPr>
        <p:grpSpPr>
          <a:xfrm>
            <a:off x="590934" y="5166851"/>
            <a:ext cx="771141" cy="7939549"/>
            <a:chOff x="2129783" y="6858000"/>
            <a:chExt cx="771141" cy="5863733"/>
          </a:xfrm>
        </p:grpSpPr>
        <p:cxnSp>
          <p:nvCxnSpPr>
            <p:cNvPr id="10" name="Straight Connector 9"/>
            <p:cNvCxnSpPr/>
            <p:nvPr/>
          </p:nvCxnSpPr>
          <p:spPr bwMode="auto">
            <a:xfrm flipH="1">
              <a:off x="2514876" y="6858000"/>
              <a:ext cx="478" cy="4887686"/>
            </a:xfrm>
            <a:prstGeom prst="line">
              <a:avLst/>
            </a:prstGeom>
            <a:ln>
              <a:headEnd type="none" w="med" len="med"/>
              <a:tailEnd type="none" w="med" len="med"/>
            </a:ln>
            <a:effectLst/>
          </p:spPr>
          <p:style>
            <a:lnRef idx="3">
              <a:schemeClr val="dk1"/>
            </a:lnRef>
            <a:fillRef idx="0">
              <a:schemeClr val="dk1"/>
            </a:fillRef>
            <a:effectRef idx="2">
              <a:schemeClr val="dk1"/>
            </a:effectRef>
            <a:fontRef idx="minor">
              <a:schemeClr val="tx1"/>
            </a:fontRef>
          </p:style>
        </p:cxnSp>
        <p:pic>
          <p:nvPicPr>
            <p:cNvPr id="1028" name="Picture 4" descr="http://www.clker.com/cliparts/4/4/d/4/12236156551925934261rsamurti_RSA_IEC_Ground_Symbol.svg.hi.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129783" y="11715533"/>
              <a:ext cx="771141" cy="10062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31" name="Straight Connector 30"/>
          <p:cNvCxnSpPr/>
          <p:nvPr/>
        </p:nvCxnSpPr>
        <p:spPr bwMode="auto">
          <a:xfrm>
            <a:off x="14744700" y="4717266"/>
            <a:ext cx="0" cy="6865134"/>
          </a:xfrm>
          <a:prstGeom prst="line">
            <a:avLst/>
          </a:prstGeom>
          <a:ln>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1121" name="Straight Connector 1120"/>
          <p:cNvCxnSpPr/>
          <p:nvPr/>
        </p:nvCxnSpPr>
        <p:spPr bwMode="auto">
          <a:xfrm flipH="1">
            <a:off x="6781800" y="4717266"/>
            <a:ext cx="7962900" cy="0"/>
          </a:xfrm>
          <a:prstGeom prst="line">
            <a:avLst/>
          </a:prstGeom>
          <a:ln>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1123" name="Straight Connector 1122"/>
          <p:cNvCxnSpPr/>
          <p:nvPr/>
        </p:nvCxnSpPr>
        <p:spPr bwMode="auto">
          <a:xfrm flipV="1">
            <a:off x="2743200" y="3360978"/>
            <a:ext cx="2457450" cy="1269971"/>
          </a:xfrm>
          <a:prstGeom prst="line">
            <a:avLst/>
          </a:prstGeom>
          <a:ln>
            <a:prstDash val="solid"/>
            <a:headEnd type="none" w="med" len="med"/>
            <a:tailEnd type="none" w="med" len="med"/>
          </a:ln>
          <a:effectLst/>
        </p:spPr>
        <p:style>
          <a:lnRef idx="3">
            <a:schemeClr val="dk1"/>
          </a:lnRef>
          <a:fillRef idx="0">
            <a:schemeClr val="dk1"/>
          </a:fillRef>
          <a:effectRef idx="2">
            <a:schemeClr val="dk1"/>
          </a:effectRef>
          <a:fontRef idx="minor">
            <a:schemeClr val="tx1"/>
          </a:fontRef>
        </p:style>
      </p:cxnSp>
      <p:cxnSp>
        <p:nvCxnSpPr>
          <p:cNvPr id="1143" name="Straight Arrow Connector 1142"/>
          <p:cNvCxnSpPr/>
          <p:nvPr/>
        </p:nvCxnSpPr>
        <p:spPr bwMode="auto">
          <a:xfrm>
            <a:off x="5200650" y="3644856"/>
            <a:ext cx="285750" cy="342900"/>
          </a:xfrm>
          <a:prstGeom prst="straightConnector1">
            <a:avLst/>
          </a:prstGeom>
          <a:ln>
            <a:prstDash val="sysDot"/>
            <a:headEnd type="none" w="med" len="med"/>
            <a:tailEnd type="arrow"/>
          </a:ln>
          <a:effectLst/>
        </p:spPr>
        <p:style>
          <a:lnRef idx="3">
            <a:schemeClr val="dk1"/>
          </a:lnRef>
          <a:fillRef idx="0">
            <a:schemeClr val="dk1"/>
          </a:fillRef>
          <a:effectRef idx="2">
            <a:schemeClr val="dk1"/>
          </a:effectRef>
          <a:fontRef idx="minor">
            <a:schemeClr val="tx1"/>
          </a:fontRef>
        </p:style>
      </p:cxnSp>
      <p:sp>
        <p:nvSpPr>
          <p:cNvPr id="1146" name="Rounded Rectangle 1145"/>
          <p:cNvSpPr/>
          <p:nvPr/>
        </p:nvSpPr>
        <p:spPr bwMode="auto">
          <a:xfrm>
            <a:off x="8534400" y="13258800"/>
            <a:ext cx="1097280" cy="457200"/>
          </a:xfrm>
          <a:prstGeom prst="round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Arial" charset="0"/>
                <a:cs typeface="Arial" charset="0"/>
              </a:rPr>
              <a:t>Cables</a:t>
            </a:r>
          </a:p>
        </p:txBody>
      </p:sp>
      <p:sp>
        <p:nvSpPr>
          <p:cNvPr id="64" name="Rectangle 63"/>
          <p:cNvSpPr/>
          <p:nvPr/>
        </p:nvSpPr>
        <p:spPr bwMode="auto">
          <a:xfrm>
            <a:off x="46497240" y="10957560"/>
            <a:ext cx="365760" cy="365760"/>
          </a:xfrm>
          <a:prstGeom prst="rect">
            <a:avLst/>
          </a:prstGeom>
          <a:ln>
            <a:headEnd type="none" w="med" len="med"/>
            <a:tailEnd type="none" w="med" len="med"/>
          </a:ln>
          <a:effec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
        <p:nvSpPr>
          <p:cNvPr id="65" name="Oval 64"/>
          <p:cNvSpPr/>
          <p:nvPr/>
        </p:nvSpPr>
        <p:spPr bwMode="auto">
          <a:xfrm>
            <a:off x="26746200" y="14066520"/>
            <a:ext cx="2194560" cy="2194560"/>
          </a:xfrm>
          <a:prstGeom prst="ellipse">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Arial" charset="0"/>
                <a:cs typeface="Arial" charset="0"/>
              </a:rPr>
              <a:t>DVI</a:t>
            </a:r>
            <a:r>
              <a:rPr kumimoji="0" lang="en-US" sz="1400" b="0" i="0" u="none" strike="noStrike" cap="none" normalizeH="0" dirty="0" smtClean="0">
                <a:ln>
                  <a:noFill/>
                </a:ln>
                <a:solidFill>
                  <a:schemeClr val="bg1"/>
                </a:solidFill>
                <a:effectLst/>
                <a:latin typeface="Arial" charset="0"/>
                <a:cs typeface="Arial" charset="0"/>
              </a:rPr>
              <a:t> and</a:t>
            </a:r>
            <a:endParaRPr kumimoji="0" lang="en-US" sz="1400" b="0" i="0" u="none" strike="noStrike" cap="none" normalizeH="0" baseline="0" dirty="0" smtClean="0">
              <a:ln>
                <a:noFill/>
              </a:ln>
              <a:solidFill>
                <a:schemeClr val="bg1"/>
              </a:solidFill>
              <a:effectLst/>
              <a:latin typeface="Arial" charset="0"/>
              <a:cs typeface="Arial" charset="0"/>
            </a:endParaRPr>
          </a:p>
          <a:p>
            <a:pPr marL="0" marR="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Arial" charset="0"/>
                <a:cs typeface="Arial" charset="0"/>
              </a:rPr>
              <a:t>Power out back</a:t>
            </a:r>
          </a:p>
        </p:txBody>
      </p:sp>
      <p:sp>
        <p:nvSpPr>
          <p:cNvPr id="67" name="Rounded Rectangle 66"/>
          <p:cNvSpPr/>
          <p:nvPr/>
        </p:nvSpPr>
        <p:spPr bwMode="auto">
          <a:xfrm>
            <a:off x="8685284" y="31890789"/>
            <a:ext cx="914400" cy="365760"/>
          </a:xfrm>
          <a:prstGeom prst="round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Arial" charset="0"/>
                <a:cs typeface="Arial" charset="0"/>
              </a:rPr>
              <a:t>Cables</a:t>
            </a:r>
          </a:p>
        </p:txBody>
      </p:sp>
      <p:sp>
        <p:nvSpPr>
          <p:cNvPr id="32" name="TextBox 31"/>
          <p:cNvSpPr txBox="1"/>
          <p:nvPr/>
        </p:nvSpPr>
        <p:spPr>
          <a:xfrm>
            <a:off x="1362075" y="5207471"/>
            <a:ext cx="13033161" cy="3108543"/>
          </a:xfrm>
          <a:prstGeom prst="rect">
            <a:avLst/>
          </a:prstGeom>
          <a:noFill/>
        </p:spPr>
        <p:txBody>
          <a:bodyPr wrap="square" rtlCol="0">
            <a:spAutoFit/>
          </a:bodyPr>
          <a:lstStyle/>
          <a:p>
            <a:r>
              <a:rPr lang="en-US" sz="3600" b="1" dirty="0">
                <a:solidFill>
                  <a:srgbClr val="0033FE"/>
                </a:solidFill>
                <a:latin typeface="+mj-lt"/>
              </a:rPr>
              <a:t>How does the hardware work</a:t>
            </a:r>
            <a:r>
              <a:rPr lang="en-US" sz="3600" b="1" dirty="0" smtClean="0">
                <a:solidFill>
                  <a:srgbClr val="0033FE"/>
                </a:solidFill>
                <a:latin typeface="+mj-lt"/>
              </a:rPr>
              <a:t>?</a:t>
            </a:r>
            <a:endParaRPr lang="en-US" sz="3600" dirty="0" smtClean="0">
              <a:latin typeface="+mj-lt"/>
            </a:endParaRPr>
          </a:p>
          <a:p>
            <a:r>
              <a:rPr lang="en-US" sz="2000" dirty="0" smtClean="0"/>
              <a:t>The </a:t>
            </a:r>
            <a:r>
              <a:rPr lang="en-US" sz="2000" dirty="0" err="1" smtClean="0"/>
              <a:t>MaKey</a:t>
            </a:r>
            <a:r>
              <a:rPr lang="en-US" sz="2000" dirty="0" smtClean="0"/>
              <a:t> </a:t>
            </a:r>
            <a:r>
              <a:rPr lang="en-US" sz="2000" dirty="0" err="1" smtClean="0"/>
              <a:t>MaKey</a:t>
            </a:r>
            <a:r>
              <a:rPr lang="en-US" sz="2000" dirty="0" smtClean="0"/>
              <a:t> is a printed circuit board that uses an ATmega32u4 microcontroller running Arduino Leonardo firmware.  The </a:t>
            </a:r>
            <a:r>
              <a:rPr lang="en-US" sz="2000" dirty="0" err="1" smtClean="0"/>
              <a:t>MaKey</a:t>
            </a:r>
            <a:r>
              <a:rPr lang="en-US" sz="2000" dirty="0" smtClean="0"/>
              <a:t> </a:t>
            </a:r>
            <a:r>
              <a:rPr lang="en-US" sz="2000" dirty="0" err="1" smtClean="0"/>
              <a:t>MaKey</a:t>
            </a:r>
            <a:r>
              <a:rPr lang="en-US" sz="2000" dirty="0" smtClean="0"/>
              <a:t> provides convenient ways to hook up inputs, and the microcontroller handles how to react to them. </a:t>
            </a:r>
          </a:p>
          <a:p>
            <a:endParaRPr lang="en-US" sz="2000" dirty="0"/>
          </a:p>
          <a:p>
            <a:r>
              <a:rPr lang="en-US" sz="2000" dirty="0" smtClean="0"/>
              <a:t>By completing a simple circuit, the Arduino can recognize which input was triggered.  Then, it can send key presses, mouse clicks, or mouse movements.  We use high-resistance switching so you can close a circuit even though materials like oranges, coins, and pencil lead. For this project, we simply send key presses like ‘r’, ‘d’, ‘f’, and ‘g’ to our Raspberry Pi whenever you complete a circuit.</a:t>
            </a:r>
          </a:p>
        </p:txBody>
      </p:sp>
      <p:sp>
        <p:nvSpPr>
          <p:cNvPr id="33" name="TextBox 32"/>
          <p:cNvSpPr txBox="1"/>
          <p:nvPr/>
        </p:nvSpPr>
        <p:spPr>
          <a:xfrm>
            <a:off x="1247108" y="8406586"/>
            <a:ext cx="9706642" cy="2185214"/>
          </a:xfrm>
          <a:prstGeom prst="rect">
            <a:avLst/>
          </a:prstGeom>
          <a:noFill/>
        </p:spPr>
        <p:txBody>
          <a:bodyPr wrap="square" rtlCol="0">
            <a:spAutoFit/>
          </a:bodyPr>
          <a:lstStyle/>
          <a:p>
            <a:r>
              <a:rPr lang="en-US" sz="3600" b="1" dirty="0" smtClean="0">
                <a:solidFill>
                  <a:srgbClr val="0033FE"/>
                </a:solidFill>
                <a:latin typeface="+mj-lt"/>
              </a:rPr>
              <a:t>Debouncing:</a:t>
            </a:r>
          </a:p>
          <a:p>
            <a:r>
              <a:rPr lang="en-US" sz="2000" dirty="0" smtClean="0">
                <a:latin typeface="+mn-lt"/>
              </a:rPr>
              <a:t>Pushing a button isn’t as smooth as you’d think!  In reality, the signal “bounces” up and down before it finally makes a good connection.</a:t>
            </a:r>
          </a:p>
          <a:p>
            <a:endParaRPr lang="en-US" sz="2000" dirty="0">
              <a:latin typeface="+mn-lt"/>
            </a:endParaRPr>
          </a:p>
          <a:p>
            <a:r>
              <a:rPr lang="en-US" sz="2000" dirty="0" smtClean="0">
                <a:latin typeface="+mn-lt"/>
              </a:rPr>
              <a:t>The Arduino on the </a:t>
            </a:r>
            <a:r>
              <a:rPr lang="en-US" sz="2000" dirty="0" err="1"/>
              <a:t>MaKey</a:t>
            </a:r>
            <a:r>
              <a:rPr lang="en-US" sz="2000" dirty="0"/>
              <a:t> </a:t>
            </a:r>
            <a:r>
              <a:rPr lang="en-US" sz="2000" dirty="0" err="1"/>
              <a:t>MaKey</a:t>
            </a:r>
            <a:r>
              <a:rPr lang="en-US" sz="2000" dirty="0"/>
              <a:t> </a:t>
            </a:r>
            <a:r>
              <a:rPr lang="en-US" sz="2000" dirty="0" smtClean="0">
                <a:latin typeface="+mn-lt"/>
              </a:rPr>
              <a:t>has been programmed to wait for the input signals to fully settle before registering a new button press.</a:t>
            </a:r>
          </a:p>
        </p:txBody>
      </p:sp>
      <p:pic>
        <p:nvPicPr>
          <p:cNvPr id="1032" name="Picture 8" descr="http://www.nuvation.com/wp-content/uploads/2013/10/Switch_Debouncing_Circuit_Waveform.jpg"/>
          <p:cNvPicPr>
            <a:picLocks noChangeAspect="1" noChangeArrowheads="1"/>
          </p:cNvPicPr>
          <p:nvPr/>
        </p:nvPicPr>
        <p:blipFill rotWithShape="1">
          <a:blip r:embed="rId12">
            <a:extLst>
              <a:ext uri="{28A0092B-C50C-407E-A947-70E740481C1C}">
                <a14:useLocalDpi xmlns:a14="http://schemas.microsoft.com/office/drawing/2010/main" val="0"/>
              </a:ext>
            </a:extLst>
          </a:blip>
          <a:srcRect l="45086" t="19437" r="7915" b="20763"/>
          <a:stretch/>
        </p:blipFill>
        <p:spPr bwMode="auto">
          <a:xfrm>
            <a:off x="11258332" y="8183880"/>
            <a:ext cx="3219668" cy="256032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2422981" y="113943"/>
            <a:ext cx="26408734" cy="2400657"/>
          </a:xfrm>
          <a:prstGeom prst="rect">
            <a:avLst/>
          </a:prstGeom>
          <a:noFill/>
        </p:spPr>
        <p:txBody>
          <a:bodyPr wrap="square" rtlCol="0">
            <a:spAutoFit/>
          </a:bodyPr>
          <a:lstStyle/>
          <a:p>
            <a:pPr marL="0" lvl="2" indent="0"/>
            <a:r>
              <a:rPr lang="en-US" sz="15000" b="1" dirty="0" smtClean="0">
                <a:solidFill>
                  <a:schemeClr val="bg1"/>
                </a:solidFill>
                <a:latin typeface="+mj-lt"/>
                <a:cs typeface="Consolas" panose="020B0609020204030204" pitchFamily="49" charset="0"/>
              </a:rPr>
              <a:t>What is Computer Engineering?</a:t>
            </a:r>
            <a:endParaRPr lang="en-US" b="1" dirty="0">
              <a:latin typeface="+mj-lt"/>
              <a:cs typeface="Consolas" panose="020B0609020204030204" pitchFamily="49" charset="0"/>
            </a:endParaRPr>
          </a:p>
        </p:txBody>
      </p:sp>
      <p:pic>
        <p:nvPicPr>
          <p:cNvPr id="1044" name="Picture 20" descr="http://www.nexuscyber.com/content/images/thumbs/0000011_raspberry-pi-model-b-rev-20-512mb.jpe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17614" b="16993"/>
          <a:stretch/>
        </p:blipFill>
        <p:spPr bwMode="auto">
          <a:xfrm rot="10800000">
            <a:off x="42113453" y="10858501"/>
            <a:ext cx="3260802" cy="2132345"/>
          </a:xfrm>
          <a:prstGeom prst="rect">
            <a:avLst/>
          </a:prstGeom>
          <a:noFill/>
          <a:effectLst/>
          <a:extLst>
            <a:ext uri="{909E8E84-426E-40DD-AFC4-6F175D3DCCD1}">
              <a14:hiddenFill xmlns:a14="http://schemas.microsoft.com/office/drawing/2010/main">
                <a:solidFill>
                  <a:srgbClr val="FFFFFF"/>
                </a:solidFill>
              </a14:hiddenFill>
            </a:ext>
          </a:extLst>
        </p:spPr>
      </p:pic>
      <p:grpSp>
        <p:nvGrpSpPr>
          <p:cNvPr id="95" name="Group 94"/>
          <p:cNvGrpSpPr/>
          <p:nvPr/>
        </p:nvGrpSpPr>
        <p:grpSpPr>
          <a:xfrm>
            <a:off x="16002000" y="18813721"/>
            <a:ext cx="19202400" cy="12093094"/>
            <a:chOff x="457200" y="4876800"/>
            <a:chExt cx="13896941" cy="11605846"/>
          </a:xfrm>
        </p:grpSpPr>
        <p:sp>
          <p:nvSpPr>
            <p:cNvPr id="96" name="Rectangle 95"/>
            <p:cNvSpPr/>
            <p:nvPr/>
          </p:nvSpPr>
          <p:spPr bwMode="auto">
            <a:xfrm>
              <a:off x="457200" y="6125229"/>
              <a:ext cx="13896941" cy="10357417"/>
            </a:xfrm>
            <a:prstGeom prst="rect">
              <a:avLst/>
            </a:prstGeom>
            <a:noFill/>
            <a:ln w="9525" cap="flat" cmpd="sng" algn="ctr">
              <a:solidFill>
                <a:schemeClr val="accent1"/>
              </a:solidFill>
              <a:prstDash val="solid"/>
              <a:round/>
              <a:headEnd type="none" w="med" len="med"/>
              <a:tailEnd type="none" w="med" len="med"/>
            </a:ln>
            <a:effectLst/>
            <a:scene3d>
              <a:camera prst="orthographicFront">
                <a:rot lat="0" lon="0" rev="0"/>
              </a:camera>
              <a:lightRig rig="threePt" dir="t"/>
            </a:scene3d>
            <a:sp3d prstMaterial="flat">
              <a:bevelT w="254000" h="254000"/>
              <a:bevelB w="254000" h="254000"/>
            </a:sp3d>
          </p:spPr>
          <p:txBody>
            <a:bodyPr vert="horz" wrap="square" lIns="121917" tIns="60958" rIns="121917" bIns="60958" numCol="1" rtlCol="0" anchor="t" anchorCtr="0" compatLnSpc="1">
              <a:prstTxWarp prst="textNoShape">
                <a:avLst/>
              </a:prstTxWarp>
            </a:bodyPr>
            <a:lstStyle/>
            <a:p>
              <a:pPr defTabSz="1219170"/>
              <a:endParaRPr lang="en-US" dirty="0" smtClean="0"/>
            </a:p>
          </p:txBody>
        </p:sp>
        <p:sp>
          <p:nvSpPr>
            <p:cNvPr id="97" name="Round Same Side Corner Rectangle 96"/>
            <p:cNvSpPr/>
            <p:nvPr/>
          </p:nvSpPr>
          <p:spPr bwMode="auto">
            <a:xfrm>
              <a:off x="457200" y="4876800"/>
              <a:ext cx="13896941" cy="1240877"/>
            </a:xfrm>
            <a:prstGeom prst="round2SameRect">
              <a:avLst/>
            </a:prstGeom>
            <a:solidFill>
              <a:schemeClr val="tx2"/>
            </a:solidFill>
            <a:ln w="9525" cap="flat" cmpd="sng" algn="ctr">
              <a:solidFill>
                <a:schemeClr val="tx1"/>
              </a:solidFill>
              <a:prstDash val="solid"/>
              <a:round/>
              <a:headEnd type="none" w="med" len="med"/>
              <a:tailEnd type="none" w="med" len="med"/>
            </a:ln>
            <a:effectLst/>
            <a:scene3d>
              <a:camera prst="orthographicFront"/>
              <a:lightRig rig="threePt" dir="t"/>
            </a:scene3d>
            <a:sp3d>
              <a:bevelT w="254000" h="254000"/>
              <a:bevelB w="254000" h="254000"/>
            </a:sp3d>
          </p:spPr>
          <p:txBody>
            <a:bodyPr vert="horz" wrap="square" lIns="121917" tIns="60958" rIns="121917" bIns="60958" numCol="1" rtlCol="0" anchor="t" anchorCtr="0" compatLnSpc="1">
              <a:prstTxWarp prst="textNoShape">
                <a:avLst/>
              </a:prstTxWarp>
            </a:bodyPr>
            <a:lstStyle/>
            <a:p>
              <a:pPr algn="ctr" defTabSz="1219170"/>
              <a:r>
                <a:rPr lang="en-US" sz="6400" b="1" cap="small" dirty="0" smtClean="0">
                  <a:solidFill>
                    <a:schemeClr val="bg1"/>
                  </a:solidFill>
                </a:rPr>
                <a:t>Software</a:t>
              </a:r>
            </a:p>
          </p:txBody>
        </p:sp>
      </p:grpSp>
      <p:grpSp>
        <p:nvGrpSpPr>
          <p:cNvPr id="98" name="Group 97"/>
          <p:cNvGrpSpPr/>
          <p:nvPr/>
        </p:nvGrpSpPr>
        <p:grpSpPr>
          <a:xfrm>
            <a:off x="236530" y="18813721"/>
            <a:ext cx="15536870" cy="12093093"/>
            <a:chOff x="457200" y="4876800"/>
            <a:chExt cx="13896941" cy="11605846"/>
          </a:xfrm>
        </p:grpSpPr>
        <p:sp>
          <p:nvSpPr>
            <p:cNvPr id="99" name="Rectangle 98"/>
            <p:cNvSpPr/>
            <p:nvPr/>
          </p:nvSpPr>
          <p:spPr bwMode="auto">
            <a:xfrm>
              <a:off x="457200" y="6125229"/>
              <a:ext cx="13896941" cy="10357417"/>
            </a:xfrm>
            <a:prstGeom prst="rect">
              <a:avLst/>
            </a:prstGeom>
            <a:noFill/>
            <a:ln w="9525" cap="flat" cmpd="sng" algn="ctr">
              <a:solidFill>
                <a:schemeClr val="accent1"/>
              </a:solidFill>
              <a:prstDash val="solid"/>
              <a:round/>
              <a:headEnd type="none" w="med" len="med"/>
              <a:tailEnd type="none" w="med" len="med"/>
            </a:ln>
            <a:effectLst/>
            <a:scene3d>
              <a:camera prst="orthographicFront">
                <a:rot lat="0" lon="0" rev="0"/>
              </a:camera>
              <a:lightRig rig="threePt" dir="t"/>
            </a:scene3d>
            <a:sp3d prstMaterial="flat">
              <a:bevelT w="254000" h="254000"/>
              <a:bevelB w="254000" h="254000"/>
            </a:sp3d>
          </p:spPr>
          <p:txBody>
            <a:bodyPr vert="horz" wrap="square" lIns="121917" tIns="60958" rIns="121917" bIns="60958" numCol="1" rtlCol="0" anchor="t" anchorCtr="0" compatLnSpc="1">
              <a:prstTxWarp prst="textNoShape">
                <a:avLst/>
              </a:prstTxWarp>
            </a:bodyPr>
            <a:lstStyle/>
            <a:p>
              <a:pPr defTabSz="1219170"/>
              <a:endParaRPr lang="en-US" dirty="0" smtClean="0"/>
            </a:p>
          </p:txBody>
        </p:sp>
        <p:sp>
          <p:nvSpPr>
            <p:cNvPr id="100" name="Round Same Side Corner Rectangle 99"/>
            <p:cNvSpPr/>
            <p:nvPr/>
          </p:nvSpPr>
          <p:spPr bwMode="auto">
            <a:xfrm>
              <a:off x="457200" y="4876800"/>
              <a:ext cx="13896941" cy="1240877"/>
            </a:xfrm>
            <a:prstGeom prst="round2SameRect">
              <a:avLst/>
            </a:prstGeom>
            <a:solidFill>
              <a:schemeClr val="tx2"/>
            </a:solidFill>
            <a:ln w="9525" cap="flat" cmpd="sng" algn="ctr">
              <a:solidFill>
                <a:schemeClr val="tx1"/>
              </a:solidFill>
              <a:prstDash val="solid"/>
              <a:round/>
              <a:headEnd type="none" w="med" len="med"/>
              <a:tailEnd type="none" w="med" len="med"/>
            </a:ln>
            <a:effectLst/>
            <a:scene3d>
              <a:camera prst="orthographicFront"/>
              <a:lightRig rig="threePt" dir="t"/>
            </a:scene3d>
            <a:sp3d>
              <a:bevelT w="254000" h="254000"/>
              <a:bevelB w="254000" h="254000"/>
            </a:sp3d>
          </p:spPr>
          <p:txBody>
            <a:bodyPr vert="horz" wrap="square" lIns="121917" tIns="60958" rIns="121917" bIns="60958" numCol="1" rtlCol="0" anchor="t" anchorCtr="0" compatLnSpc="1">
              <a:prstTxWarp prst="textNoShape">
                <a:avLst/>
              </a:prstTxWarp>
            </a:bodyPr>
            <a:lstStyle/>
            <a:p>
              <a:pPr algn="ctr" defTabSz="1219170"/>
              <a:r>
                <a:rPr lang="en-US" sz="6400" b="1" cap="small" dirty="0" smtClean="0">
                  <a:solidFill>
                    <a:schemeClr val="bg1"/>
                  </a:solidFill>
                </a:rPr>
                <a:t>Hardware</a:t>
              </a:r>
            </a:p>
          </p:txBody>
        </p:sp>
      </p:grpSp>
      <p:grpSp>
        <p:nvGrpSpPr>
          <p:cNvPr id="101" name="Group 100"/>
          <p:cNvGrpSpPr/>
          <p:nvPr/>
        </p:nvGrpSpPr>
        <p:grpSpPr>
          <a:xfrm>
            <a:off x="35416949" y="18782840"/>
            <a:ext cx="15462602" cy="12123983"/>
            <a:chOff x="457200" y="4981039"/>
            <a:chExt cx="13896941" cy="11501607"/>
          </a:xfrm>
        </p:grpSpPr>
        <p:sp>
          <p:nvSpPr>
            <p:cNvPr id="102" name="Rectangle 101"/>
            <p:cNvSpPr/>
            <p:nvPr/>
          </p:nvSpPr>
          <p:spPr bwMode="auto">
            <a:xfrm>
              <a:off x="457200" y="6125229"/>
              <a:ext cx="13896941" cy="10357417"/>
            </a:xfrm>
            <a:prstGeom prst="rect">
              <a:avLst/>
            </a:prstGeom>
            <a:noFill/>
            <a:ln w="9525" cap="flat" cmpd="sng" algn="ctr">
              <a:solidFill>
                <a:schemeClr val="accent1"/>
              </a:solidFill>
              <a:prstDash val="solid"/>
              <a:round/>
              <a:headEnd type="none" w="med" len="med"/>
              <a:tailEnd type="none" w="med" len="med"/>
            </a:ln>
            <a:effectLst/>
            <a:scene3d>
              <a:camera prst="orthographicFront">
                <a:rot lat="0" lon="0" rev="0"/>
              </a:camera>
              <a:lightRig rig="threePt" dir="t"/>
            </a:scene3d>
            <a:sp3d prstMaterial="flat">
              <a:bevelT w="254000" h="254000"/>
              <a:bevelB w="254000" h="254000"/>
            </a:sp3d>
          </p:spPr>
          <p:txBody>
            <a:bodyPr vert="horz" wrap="square" lIns="121917" tIns="60958" rIns="121917" bIns="60958" numCol="1" rtlCol="0" anchor="t" anchorCtr="0" compatLnSpc="1">
              <a:prstTxWarp prst="textNoShape">
                <a:avLst/>
              </a:prstTxWarp>
            </a:bodyPr>
            <a:lstStyle/>
            <a:p>
              <a:pPr defTabSz="1219170"/>
              <a:endParaRPr lang="en-US" dirty="0" smtClean="0"/>
            </a:p>
          </p:txBody>
        </p:sp>
        <p:sp>
          <p:nvSpPr>
            <p:cNvPr id="103" name="Round Same Side Corner Rectangle 102"/>
            <p:cNvSpPr/>
            <p:nvPr/>
          </p:nvSpPr>
          <p:spPr bwMode="auto">
            <a:xfrm>
              <a:off x="457200" y="4981039"/>
              <a:ext cx="13896941" cy="1240878"/>
            </a:xfrm>
            <a:prstGeom prst="round2SameRect">
              <a:avLst/>
            </a:prstGeom>
            <a:solidFill>
              <a:schemeClr val="tx2"/>
            </a:solidFill>
            <a:ln w="9525" cap="flat" cmpd="sng" algn="ctr">
              <a:solidFill>
                <a:schemeClr val="tx1"/>
              </a:solidFill>
              <a:prstDash val="solid"/>
              <a:round/>
              <a:headEnd type="none" w="med" len="med"/>
              <a:tailEnd type="none" w="med" len="med"/>
            </a:ln>
            <a:effectLst/>
            <a:scene3d>
              <a:camera prst="orthographicFront"/>
              <a:lightRig rig="threePt" dir="t"/>
            </a:scene3d>
            <a:sp3d>
              <a:bevelT w="254000" h="254000"/>
              <a:bevelB w="254000" h="254000"/>
            </a:sp3d>
          </p:spPr>
          <p:txBody>
            <a:bodyPr vert="horz" wrap="square" lIns="121917" tIns="60958" rIns="121917" bIns="60958" numCol="1" rtlCol="0" anchor="t" anchorCtr="0" compatLnSpc="1">
              <a:prstTxWarp prst="textNoShape">
                <a:avLst/>
              </a:prstTxWarp>
            </a:bodyPr>
            <a:lstStyle/>
            <a:p>
              <a:pPr algn="ctr" defTabSz="1219170"/>
              <a:r>
                <a:rPr lang="en-US" sz="6400" b="1" cap="small" dirty="0" smtClean="0">
                  <a:solidFill>
                    <a:schemeClr val="bg1"/>
                  </a:solidFill>
                </a:rPr>
                <a:t>Why be a Computer Engineer?</a:t>
              </a:r>
            </a:p>
          </p:txBody>
        </p:sp>
      </p:grpSp>
      <p:grpSp>
        <p:nvGrpSpPr>
          <p:cNvPr id="18" name="Group 17"/>
          <p:cNvGrpSpPr/>
          <p:nvPr/>
        </p:nvGrpSpPr>
        <p:grpSpPr>
          <a:xfrm>
            <a:off x="36499800" y="2971800"/>
            <a:ext cx="12948666" cy="1877437"/>
            <a:chOff x="36652200" y="3297698"/>
            <a:chExt cx="12496800" cy="1877437"/>
          </a:xfrm>
        </p:grpSpPr>
        <p:pic>
          <p:nvPicPr>
            <p:cNvPr id="1026" name="Picture 2" descr="http://www.banym.de/wp-content/uploads/2013/08/RaspberryPi_Logo.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6652200" y="3321109"/>
              <a:ext cx="1765606" cy="183061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38633400" y="3297698"/>
              <a:ext cx="10515600" cy="1877437"/>
            </a:xfrm>
            <a:prstGeom prst="rect">
              <a:avLst/>
            </a:prstGeom>
            <a:noFill/>
          </p:spPr>
          <p:txBody>
            <a:bodyPr wrap="square" rtlCol="0">
              <a:spAutoFit/>
            </a:bodyPr>
            <a:lstStyle/>
            <a:p>
              <a:r>
                <a:rPr lang="en-US" sz="3600" b="1" dirty="0" smtClean="0">
                  <a:solidFill>
                    <a:srgbClr val="0033FE"/>
                  </a:solidFill>
                  <a:latin typeface="+mj-lt"/>
                </a:rPr>
                <a:t>What is a Raspberry Pi?</a:t>
              </a:r>
            </a:p>
            <a:p>
              <a:r>
                <a:rPr lang="en-US" sz="2000" dirty="0" smtClean="0"/>
                <a:t>The Raspberry Pi is a credit-card-sized computer developed in the UK by the Raspberry Pi Foundation to promote learning basic computer science.  It is cheap, robust, and portable.  It’s a perfect machine for making custom projects and products around school, home, or work.</a:t>
              </a:r>
              <a:endParaRPr lang="en-US" sz="2000" dirty="0"/>
            </a:p>
          </p:txBody>
        </p:sp>
      </p:grpSp>
      <p:sp>
        <p:nvSpPr>
          <p:cNvPr id="11" name="TextBox 10"/>
          <p:cNvSpPr txBox="1"/>
          <p:nvPr/>
        </p:nvSpPr>
        <p:spPr>
          <a:xfrm>
            <a:off x="1362075" y="13411200"/>
            <a:ext cx="13268325" cy="2123658"/>
          </a:xfrm>
          <a:prstGeom prst="rect">
            <a:avLst/>
          </a:prstGeom>
          <a:noFill/>
        </p:spPr>
        <p:txBody>
          <a:bodyPr wrap="square" rtlCol="0">
            <a:spAutoFit/>
          </a:bodyPr>
          <a:lstStyle/>
          <a:p>
            <a:r>
              <a:rPr lang="en-US" sz="3600" b="1" dirty="0" smtClean="0">
                <a:solidFill>
                  <a:srgbClr val="0033FE"/>
                </a:solidFill>
                <a:latin typeface="+mj-lt"/>
              </a:rPr>
              <a:t>What else can Arduino do?</a:t>
            </a:r>
          </a:p>
          <a:p>
            <a:r>
              <a:rPr lang="en-US" sz="2400" dirty="0" smtClean="0">
                <a:latin typeface="+mn-lt"/>
              </a:rPr>
              <a:t>Arduino is an open-source prototyping platform intended for anyone interested in creating interactive objects or environments.  The </a:t>
            </a:r>
            <a:r>
              <a:rPr lang="en-US" sz="2400" dirty="0" err="1" smtClean="0">
                <a:latin typeface="+mn-lt"/>
              </a:rPr>
              <a:t>MaKey</a:t>
            </a:r>
            <a:r>
              <a:rPr lang="en-US" sz="2400" dirty="0" smtClean="0">
                <a:latin typeface="+mn-lt"/>
              </a:rPr>
              <a:t> </a:t>
            </a:r>
            <a:r>
              <a:rPr lang="en-US" sz="2400" dirty="0" err="1" smtClean="0">
                <a:latin typeface="+mn-lt"/>
              </a:rPr>
              <a:t>MaKey</a:t>
            </a:r>
            <a:r>
              <a:rPr lang="en-US" sz="2400" dirty="0" smtClean="0">
                <a:latin typeface="+mn-lt"/>
              </a:rPr>
              <a:t> is just one of the projects based on Arduino.  Arduino can receive input from a variety of sensors and can send signals, control lights, motors, and other actuators.  Some other cool projects include:</a:t>
            </a:r>
            <a:endParaRPr lang="en-US" sz="2400" dirty="0">
              <a:latin typeface="+mn-lt"/>
            </a:endParaRPr>
          </a:p>
        </p:txBody>
      </p:sp>
      <p:grpSp>
        <p:nvGrpSpPr>
          <p:cNvPr id="16" name="Group 15"/>
          <p:cNvGrpSpPr/>
          <p:nvPr/>
        </p:nvGrpSpPr>
        <p:grpSpPr>
          <a:xfrm>
            <a:off x="1362075" y="15640050"/>
            <a:ext cx="2745073" cy="2941082"/>
            <a:chOff x="1738027" y="15621000"/>
            <a:chExt cx="2745073" cy="2941082"/>
          </a:xfrm>
        </p:grpSpPr>
        <p:pic>
          <p:nvPicPr>
            <p:cNvPr id="47" name="Picture 46"/>
            <p:cNvPicPr/>
            <p:nvPr/>
          </p:nvPicPr>
          <p:blipFill>
            <a:blip r:embed="rId15"/>
            <a:stretch>
              <a:fillRect/>
            </a:stretch>
          </p:blipFill>
          <p:spPr>
            <a:xfrm>
              <a:off x="1745313" y="15621000"/>
              <a:ext cx="2730500" cy="2571750"/>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1738027" y="18192750"/>
              <a:ext cx="2745073" cy="369332"/>
            </a:xfrm>
            <a:prstGeom prst="rect">
              <a:avLst/>
            </a:prstGeom>
            <a:noFill/>
          </p:spPr>
          <p:txBody>
            <a:bodyPr wrap="square" rtlCol="0">
              <a:spAutoFit/>
            </a:bodyPr>
            <a:lstStyle/>
            <a:p>
              <a:pPr algn="ctr"/>
              <a:r>
                <a:rPr lang="en-US" b="1" dirty="0" smtClean="0"/>
                <a:t>Arduino Laser Harps</a:t>
              </a:r>
              <a:endParaRPr lang="en-US" b="1" dirty="0"/>
            </a:p>
          </p:txBody>
        </p:sp>
      </p:grpSp>
      <p:grpSp>
        <p:nvGrpSpPr>
          <p:cNvPr id="14" name="Group 13"/>
          <p:cNvGrpSpPr/>
          <p:nvPr/>
        </p:nvGrpSpPr>
        <p:grpSpPr>
          <a:xfrm>
            <a:off x="6328180" y="15621000"/>
            <a:ext cx="2760980" cy="2960132"/>
            <a:chOff x="5489273" y="15621000"/>
            <a:chExt cx="2760980" cy="2960132"/>
          </a:xfrm>
        </p:grpSpPr>
        <p:pic>
          <p:nvPicPr>
            <p:cNvPr id="49" name="Picture 48"/>
            <p:cNvPicPr/>
            <p:nvPr/>
          </p:nvPicPr>
          <p:blipFill>
            <a:blip r:embed="rId16"/>
            <a:stretch>
              <a:fillRect/>
            </a:stretch>
          </p:blipFill>
          <p:spPr>
            <a:xfrm>
              <a:off x="5489273" y="15621000"/>
              <a:ext cx="2760980" cy="2569464"/>
            </a:xfrm>
            <a:prstGeom prst="rect">
              <a:avLst/>
            </a:prstGeom>
            <a:ln>
              <a:noFill/>
            </a:ln>
            <a:effectLst>
              <a:outerShdw blurRad="292100" dist="139700" dir="2700000" algn="tl" rotWithShape="0">
                <a:srgbClr val="333333">
                  <a:alpha val="65000"/>
                </a:srgbClr>
              </a:outerShdw>
            </a:effectLst>
          </p:spPr>
        </p:pic>
        <p:sp>
          <p:nvSpPr>
            <p:cNvPr id="50" name="TextBox 49"/>
            <p:cNvSpPr txBox="1"/>
            <p:nvPr/>
          </p:nvSpPr>
          <p:spPr>
            <a:xfrm>
              <a:off x="5497227" y="18211800"/>
              <a:ext cx="2745073" cy="369332"/>
            </a:xfrm>
            <a:prstGeom prst="rect">
              <a:avLst/>
            </a:prstGeom>
            <a:noFill/>
          </p:spPr>
          <p:txBody>
            <a:bodyPr wrap="square" rtlCol="0">
              <a:spAutoFit/>
            </a:bodyPr>
            <a:lstStyle/>
            <a:p>
              <a:pPr algn="ctr"/>
              <a:r>
                <a:rPr lang="en-US" b="1" dirty="0" smtClean="0"/>
                <a:t>Open Source </a:t>
              </a:r>
              <a:r>
                <a:rPr lang="en-US" b="1" dirty="0" err="1" smtClean="0"/>
                <a:t>GameBoy</a:t>
              </a:r>
              <a:endParaRPr lang="en-US" b="1" dirty="0"/>
            </a:p>
          </p:txBody>
        </p:sp>
      </p:grpSp>
      <p:grpSp>
        <p:nvGrpSpPr>
          <p:cNvPr id="13" name="Group 12"/>
          <p:cNvGrpSpPr/>
          <p:nvPr/>
        </p:nvGrpSpPr>
        <p:grpSpPr>
          <a:xfrm>
            <a:off x="11310192" y="15621000"/>
            <a:ext cx="3244008" cy="2960132"/>
            <a:chOff x="9509213" y="15621000"/>
            <a:chExt cx="3244008" cy="2960132"/>
          </a:xfrm>
        </p:grpSpPr>
        <p:pic>
          <p:nvPicPr>
            <p:cNvPr id="51" name="Picture 50"/>
            <p:cNvPicPr/>
            <p:nvPr/>
          </p:nvPicPr>
          <p:blipFill>
            <a:blip r:embed="rId17"/>
            <a:stretch>
              <a:fillRect/>
            </a:stretch>
          </p:blipFill>
          <p:spPr>
            <a:xfrm>
              <a:off x="9668177" y="15621000"/>
              <a:ext cx="2926080" cy="2569464"/>
            </a:xfrm>
            <a:prstGeom prst="rect">
              <a:avLst/>
            </a:prstGeom>
            <a:ln>
              <a:noFill/>
            </a:ln>
            <a:effectLst>
              <a:outerShdw blurRad="292100" dist="139700" dir="2700000" algn="tl" rotWithShape="0">
                <a:srgbClr val="333333">
                  <a:alpha val="65000"/>
                </a:srgbClr>
              </a:outerShdw>
            </a:effectLst>
          </p:spPr>
        </p:pic>
        <p:sp>
          <p:nvSpPr>
            <p:cNvPr id="52" name="TextBox 51"/>
            <p:cNvSpPr txBox="1"/>
            <p:nvPr/>
          </p:nvSpPr>
          <p:spPr>
            <a:xfrm>
              <a:off x="9509213" y="18211800"/>
              <a:ext cx="3244008" cy="369332"/>
            </a:xfrm>
            <a:prstGeom prst="rect">
              <a:avLst/>
            </a:prstGeom>
            <a:noFill/>
          </p:spPr>
          <p:txBody>
            <a:bodyPr wrap="square" rtlCol="0">
              <a:spAutoFit/>
            </a:bodyPr>
            <a:lstStyle/>
            <a:p>
              <a:pPr algn="ctr"/>
              <a:r>
                <a:rPr lang="en-US" b="1" dirty="0" smtClean="0"/>
                <a:t>Color Combo Door Lock</a:t>
              </a:r>
              <a:endParaRPr lang="en-US" b="1" dirty="0"/>
            </a:p>
          </p:txBody>
        </p:sp>
      </p:grpSp>
      <p:grpSp>
        <p:nvGrpSpPr>
          <p:cNvPr id="19" name="Group 18"/>
          <p:cNvGrpSpPr/>
          <p:nvPr/>
        </p:nvGrpSpPr>
        <p:grpSpPr>
          <a:xfrm>
            <a:off x="36499800" y="4924217"/>
            <a:ext cx="12948666" cy="2185214"/>
            <a:chOff x="36499800" y="5622867"/>
            <a:chExt cx="12948666" cy="2185214"/>
          </a:xfrm>
        </p:grpSpPr>
        <p:pic>
          <p:nvPicPr>
            <p:cNvPr id="17" name="Picture 4" descr="http://cdn.segmentnext.com/wp-content/uploads/2014/03/Linux.jpg"/>
            <p:cNvPicPr>
              <a:picLocks noChangeAspect="1" noChangeArrowheads="1"/>
            </p:cNvPicPr>
            <p:nvPr/>
          </p:nvPicPr>
          <p:blipFill rotWithShape="1">
            <a:blip r:embed="rId18">
              <a:extLst>
                <a:ext uri="{28A0092B-C50C-407E-A947-70E740481C1C}">
                  <a14:useLocalDpi xmlns:a14="http://schemas.microsoft.com/office/drawing/2010/main" val="0"/>
                </a:ext>
              </a:extLst>
            </a:blip>
            <a:srcRect l="16250" r="20414"/>
            <a:stretch/>
          </p:blipFill>
          <p:spPr bwMode="auto">
            <a:xfrm>
              <a:off x="47152560" y="5663914"/>
              <a:ext cx="2295906" cy="2103120"/>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36499800" y="5622867"/>
              <a:ext cx="10515600" cy="2185214"/>
            </a:xfrm>
            <a:prstGeom prst="rect">
              <a:avLst/>
            </a:prstGeom>
            <a:noFill/>
          </p:spPr>
          <p:txBody>
            <a:bodyPr wrap="square" rtlCol="0">
              <a:spAutoFit/>
            </a:bodyPr>
            <a:lstStyle/>
            <a:p>
              <a:r>
                <a:rPr lang="en-US" sz="3600" b="1" dirty="0" smtClean="0">
                  <a:solidFill>
                    <a:srgbClr val="0033FE"/>
                  </a:solidFill>
                  <a:latin typeface="+mj-lt"/>
                </a:rPr>
                <a:t>How does the software work?</a:t>
              </a:r>
            </a:p>
            <a:p>
              <a:r>
                <a:rPr lang="en-US" sz="2000" dirty="0" smtClean="0"/>
                <a:t>We run </a:t>
              </a:r>
              <a:r>
                <a:rPr lang="en-US" sz="2000" dirty="0" err="1" smtClean="0"/>
                <a:t>Raspian</a:t>
              </a:r>
              <a:r>
                <a:rPr lang="en-US" sz="2000" dirty="0" smtClean="0"/>
                <a:t>, a optimized version of Linux, on our Raspberry Pi.  This way, the Raspberry Pi is in charge of the software-side of things.  We’ve compiled this Bomberman game using C++, a common programming language you’ll learn here at BYU!  Then, we’ve configured Bomberman to recognize the keyboard letters sent here by the Arduino so you can compete in Bomberman with play-</a:t>
              </a:r>
              <a:r>
                <a:rPr lang="en-US" sz="2000" dirty="0" err="1" smtClean="0"/>
                <a:t>doh</a:t>
              </a:r>
              <a:r>
                <a:rPr lang="en-US" sz="2000" dirty="0" smtClean="0"/>
                <a:t>, coins, or anything else conductive!</a:t>
              </a:r>
              <a:endParaRPr lang="en-US" sz="2000" dirty="0"/>
            </a:p>
          </p:txBody>
        </p:sp>
      </p:grpSp>
      <p:grpSp>
        <p:nvGrpSpPr>
          <p:cNvPr id="21" name="Group 20"/>
          <p:cNvGrpSpPr/>
          <p:nvPr/>
        </p:nvGrpSpPr>
        <p:grpSpPr>
          <a:xfrm>
            <a:off x="36499800" y="7184410"/>
            <a:ext cx="13146923" cy="1877437"/>
            <a:chOff x="37039468" y="7983314"/>
            <a:chExt cx="12598997" cy="1877437"/>
          </a:xfrm>
        </p:grpSpPr>
        <p:sp>
          <p:nvSpPr>
            <p:cNvPr id="58" name="TextBox 57"/>
            <p:cNvSpPr txBox="1"/>
            <p:nvPr/>
          </p:nvSpPr>
          <p:spPr>
            <a:xfrm>
              <a:off x="38932865" y="7983314"/>
              <a:ext cx="10705600" cy="1877437"/>
            </a:xfrm>
            <a:prstGeom prst="rect">
              <a:avLst/>
            </a:prstGeom>
            <a:noFill/>
          </p:spPr>
          <p:txBody>
            <a:bodyPr wrap="square" rtlCol="0">
              <a:spAutoFit/>
            </a:bodyPr>
            <a:lstStyle/>
            <a:p>
              <a:r>
                <a:rPr lang="en-US" sz="3600" b="1" dirty="0" smtClean="0">
                  <a:solidFill>
                    <a:srgbClr val="0033FE"/>
                  </a:solidFill>
                  <a:latin typeface="+mj-lt"/>
                </a:rPr>
                <a:t>How powerful is it?</a:t>
              </a:r>
            </a:p>
            <a:p>
              <a:r>
                <a:rPr lang="en-US" sz="2000" dirty="0" smtClean="0"/>
                <a:t>The </a:t>
              </a:r>
              <a:r>
                <a:rPr lang="en-US" sz="2000" dirty="0"/>
                <a:t>GPU is capable of 1Gpixel/s, 1.5Gtexel/s or 24 GFLOPs of general purpose compute and features a bunch of texture filtering and DMA </a:t>
              </a:r>
              <a:r>
                <a:rPr lang="en-US" sz="2000" dirty="0" smtClean="0"/>
                <a:t>infrastructure. This </a:t>
              </a:r>
              <a:r>
                <a:rPr lang="en-US" sz="2000" dirty="0"/>
                <a:t>means that graphics capabilities are roughly equivalent to the original Xbox’s level of performance. </a:t>
              </a:r>
              <a:r>
                <a:rPr lang="en-US" sz="2000" dirty="0" smtClean="0"/>
                <a:t>Real </a:t>
              </a:r>
              <a:r>
                <a:rPr lang="en-US" sz="2000" dirty="0"/>
                <a:t>world performance </a:t>
              </a:r>
              <a:r>
                <a:rPr lang="en-US" sz="2000" dirty="0" smtClean="0"/>
                <a:t>is  </a:t>
              </a:r>
              <a:r>
                <a:rPr lang="en-US" sz="2000" dirty="0"/>
                <a:t>like a 300MHz Pentium 2, only with much, much swankier graphics.</a:t>
              </a:r>
            </a:p>
          </p:txBody>
        </p:sp>
        <p:pic>
          <p:nvPicPr>
            <p:cNvPr id="20" name="Picture 6" descr="http://collectortoys.net/wp-content/uploads/2014/01/xbox-logo-pngxbox-logo---xbox-logo-png---logo-png-xbox---image-xbox-logopng-the-0ib1prqg.png"/>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37039468" y="8178249"/>
              <a:ext cx="1645921" cy="1645920"/>
            </a:xfrm>
            <a:prstGeom prst="rect">
              <a:avLst/>
            </a:prstGeom>
            <a:noFill/>
            <a:extLst>
              <a:ext uri="{909E8E84-426E-40DD-AFC4-6F175D3DCCD1}">
                <a14:hiddenFill xmlns:a14="http://schemas.microsoft.com/office/drawing/2010/main">
                  <a:solidFill>
                    <a:srgbClr val="FFFFFF"/>
                  </a:solidFill>
                </a14:hiddenFill>
              </a:ext>
            </a:extLst>
          </p:spPr>
        </p:pic>
      </p:grpSp>
      <p:sp>
        <p:nvSpPr>
          <p:cNvPr id="79" name="TextBox 78"/>
          <p:cNvSpPr txBox="1"/>
          <p:nvPr/>
        </p:nvSpPr>
        <p:spPr>
          <a:xfrm>
            <a:off x="36499800" y="13778805"/>
            <a:ext cx="12877800" cy="1384995"/>
          </a:xfrm>
          <a:prstGeom prst="rect">
            <a:avLst/>
          </a:prstGeom>
          <a:noFill/>
        </p:spPr>
        <p:txBody>
          <a:bodyPr wrap="square" rtlCol="0">
            <a:spAutoFit/>
          </a:bodyPr>
          <a:lstStyle/>
          <a:p>
            <a:r>
              <a:rPr lang="en-US" sz="3600" b="1" dirty="0" smtClean="0">
                <a:solidFill>
                  <a:srgbClr val="0033FE"/>
                </a:solidFill>
                <a:latin typeface="+mj-lt"/>
              </a:rPr>
              <a:t>What else can a Raspberry Pi do?</a:t>
            </a:r>
          </a:p>
          <a:p>
            <a:r>
              <a:rPr lang="en-US" sz="2400" dirty="0" smtClean="0">
                <a:latin typeface="+mn-lt"/>
              </a:rPr>
              <a:t>Basically, a Raspberry Pi is a powerful, compact, $30 computer!  Because it can run Linux, you can use it for nearly any software projects like the three (of </a:t>
            </a:r>
            <a:r>
              <a:rPr lang="en-US" sz="2400" i="1" dirty="0" smtClean="0">
                <a:latin typeface="+mn-lt"/>
              </a:rPr>
              <a:t>hundreds</a:t>
            </a:r>
            <a:r>
              <a:rPr lang="en-US" sz="2400" dirty="0" smtClean="0">
                <a:latin typeface="+mn-lt"/>
              </a:rPr>
              <a:t>) shown below!</a:t>
            </a:r>
            <a:endParaRPr lang="en-US" sz="2400" dirty="0">
              <a:latin typeface="+mn-lt"/>
            </a:endParaRPr>
          </a:p>
        </p:txBody>
      </p:sp>
      <p:grpSp>
        <p:nvGrpSpPr>
          <p:cNvPr id="28" name="Group 27"/>
          <p:cNvGrpSpPr/>
          <p:nvPr/>
        </p:nvGrpSpPr>
        <p:grpSpPr>
          <a:xfrm>
            <a:off x="36542431" y="15328272"/>
            <a:ext cx="2659743" cy="3074028"/>
            <a:chOff x="36499800" y="14928222"/>
            <a:chExt cx="2659743" cy="3074028"/>
          </a:xfrm>
        </p:grpSpPr>
        <p:pic>
          <p:nvPicPr>
            <p:cNvPr id="22" name="Picture 8" descr="http://i.kinja-img.com/gawker-media/image/upload/18cjbiyfiaak6jpg.jpg"/>
            <p:cNvPicPr>
              <a:picLocks noChangeAspect="1" noChangeArrowheads="1"/>
            </p:cNvPicPr>
            <p:nvPr/>
          </p:nvPicPr>
          <p:blipFill rotWithShape="1">
            <a:blip r:embed="rId20">
              <a:extLst>
                <a:ext uri="{28A0092B-C50C-407E-A947-70E740481C1C}">
                  <a14:useLocalDpi xmlns:a14="http://schemas.microsoft.com/office/drawing/2010/main" val="0"/>
                </a:ext>
              </a:extLst>
            </a:blip>
            <a:srcRect r="22365"/>
            <a:stretch/>
          </p:blipFill>
          <p:spPr bwMode="auto">
            <a:xfrm>
              <a:off x="36499800" y="14928222"/>
              <a:ext cx="2659743" cy="25694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36499800" y="17621250"/>
              <a:ext cx="2659743" cy="381000"/>
            </a:xfrm>
            <a:prstGeom prst="rect">
              <a:avLst/>
            </a:prstGeom>
            <a:noFill/>
          </p:spPr>
          <p:txBody>
            <a:bodyPr wrap="square" rtlCol="0">
              <a:spAutoFit/>
            </a:bodyPr>
            <a:lstStyle/>
            <a:p>
              <a:pPr algn="ctr"/>
              <a:r>
                <a:rPr lang="en-US" b="1" dirty="0" smtClean="0"/>
                <a:t>Pandora Jukebox</a:t>
              </a:r>
              <a:endParaRPr lang="en-US" b="1" dirty="0"/>
            </a:p>
          </p:txBody>
        </p:sp>
      </p:grpSp>
      <p:grpSp>
        <p:nvGrpSpPr>
          <p:cNvPr id="27" name="Group 26"/>
          <p:cNvGrpSpPr/>
          <p:nvPr/>
        </p:nvGrpSpPr>
        <p:grpSpPr>
          <a:xfrm>
            <a:off x="40940089" y="15309222"/>
            <a:ext cx="3869310" cy="3017282"/>
            <a:chOff x="40131241" y="14954250"/>
            <a:chExt cx="3869310" cy="3017282"/>
          </a:xfrm>
        </p:grpSpPr>
        <p:pic>
          <p:nvPicPr>
            <p:cNvPr id="1034" name="Picture 10" descr="http://i.kinja-img.com/gawker-media/image/upload/18cjbovj34tbujpg.jp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40131241" y="14954250"/>
              <a:ext cx="3869310" cy="25694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0" name="TextBox 79"/>
            <p:cNvSpPr txBox="1"/>
            <p:nvPr/>
          </p:nvSpPr>
          <p:spPr>
            <a:xfrm>
              <a:off x="40736025" y="17602200"/>
              <a:ext cx="2659743" cy="369332"/>
            </a:xfrm>
            <a:prstGeom prst="rect">
              <a:avLst/>
            </a:prstGeom>
            <a:noFill/>
          </p:spPr>
          <p:txBody>
            <a:bodyPr wrap="square" rtlCol="0">
              <a:spAutoFit/>
            </a:bodyPr>
            <a:lstStyle/>
            <a:p>
              <a:pPr algn="ctr"/>
              <a:r>
                <a:rPr lang="en-US" b="1" dirty="0" smtClean="0"/>
                <a:t>Mountable Web Server</a:t>
              </a:r>
              <a:endParaRPr lang="en-US" b="1" dirty="0"/>
            </a:p>
          </p:txBody>
        </p:sp>
      </p:grpSp>
      <p:grpSp>
        <p:nvGrpSpPr>
          <p:cNvPr id="26" name="Group 25"/>
          <p:cNvGrpSpPr/>
          <p:nvPr/>
        </p:nvGrpSpPr>
        <p:grpSpPr>
          <a:xfrm>
            <a:off x="46547314" y="15328272"/>
            <a:ext cx="2851822" cy="3112128"/>
            <a:chOff x="45872400" y="14890122"/>
            <a:chExt cx="2851822" cy="3112128"/>
          </a:xfrm>
        </p:grpSpPr>
        <p:pic>
          <p:nvPicPr>
            <p:cNvPr id="1036" name="Picture 12" descr="http://i.kinja-img.com/gawker-media/image/upload/vsrmh9y1ca5okkwbzsp0.jpg"/>
            <p:cNvPicPr>
              <a:picLocks noChangeAspect="1" noChangeArrowheads="1"/>
            </p:cNvPicPr>
            <p:nvPr/>
          </p:nvPicPr>
          <p:blipFill rotWithShape="1">
            <a:blip r:embed="rId22">
              <a:extLst>
                <a:ext uri="{28A0092B-C50C-407E-A947-70E740481C1C}">
                  <a14:useLocalDpi xmlns:a14="http://schemas.microsoft.com/office/drawing/2010/main" val="0"/>
                </a:ext>
              </a:extLst>
            </a:blip>
            <a:srcRect l="18350" r="19175"/>
            <a:stretch/>
          </p:blipFill>
          <p:spPr bwMode="auto">
            <a:xfrm>
              <a:off x="45872400" y="14890122"/>
              <a:ext cx="2851822" cy="25694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2" name="TextBox 81"/>
            <p:cNvSpPr txBox="1"/>
            <p:nvPr/>
          </p:nvSpPr>
          <p:spPr>
            <a:xfrm>
              <a:off x="45968440" y="17632918"/>
              <a:ext cx="2659743" cy="369332"/>
            </a:xfrm>
            <a:prstGeom prst="rect">
              <a:avLst/>
            </a:prstGeom>
            <a:noFill/>
          </p:spPr>
          <p:txBody>
            <a:bodyPr wrap="square" rtlCol="0">
              <a:spAutoFit/>
            </a:bodyPr>
            <a:lstStyle/>
            <a:p>
              <a:pPr algn="ctr"/>
              <a:r>
                <a:rPr lang="en-US" b="1" dirty="0" smtClean="0"/>
                <a:t>Home Media Center</a:t>
              </a:r>
              <a:endParaRPr lang="en-US" b="1" dirty="0"/>
            </a:p>
          </p:txBody>
        </p:sp>
      </p:grpSp>
      <p:cxnSp>
        <p:nvCxnSpPr>
          <p:cNvPr id="1125" name="Straight Connector 1124"/>
          <p:cNvCxnSpPr>
            <a:stCxn id="5" idx="3"/>
          </p:cNvCxnSpPr>
          <p:nvPr/>
        </p:nvCxnSpPr>
        <p:spPr bwMode="auto">
          <a:xfrm flipV="1">
            <a:off x="10953750" y="11588002"/>
            <a:ext cx="3790950" cy="3134"/>
          </a:xfrm>
          <a:prstGeom prst="line">
            <a:avLst/>
          </a:prstGeom>
          <a:ln>
            <a:headEnd type="none" w="med" len="med"/>
            <a:tailEnd type="none" w="med" len="med"/>
          </a:ln>
          <a:effectLst/>
        </p:spPr>
        <p:style>
          <a:lnRef idx="3">
            <a:schemeClr val="dk1"/>
          </a:lnRef>
          <a:fillRef idx="0">
            <a:schemeClr val="dk1"/>
          </a:fillRef>
          <a:effectRef idx="2">
            <a:schemeClr val="dk1"/>
          </a:effectRef>
          <a:fontRef idx="minor">
            <a:schemeClr val="tx1"/>
          </a:fontRef>
        </p:style>
      </p:cxnSp>
      <p:sp>
        <p:nvSpPr>
          <p:cNvPr id="104" name="Oval 103"/>
          <p:cNvSpPr/>
          <p:nvPr/>
        </p:nvSpPr>
        <p:spPr bwMode="auto">
          <a:xfrm>
            <a:off x="43658246" y="13670280"/>
            <a:ext cx="365760" cy="365760"/>
          </a:xfrm>
          <a:prstGeom prst="ellipse">
            <a:avLst/>
          </a:prstGeom>
          <a:ln>
            <a:headEnd type="none" w="med" len="med"/>
            <a:tailEnd type="none" w="med" len="med"/>
          </a:ln>
          <a:effectLst/>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
        <p:nvSpPr>
          <p:cNvPr id="106" name="Rounded Rectangle 105"/>
          <p:cNvSpPr/>
          <p:nvPr/>
        </p:nvSpPr>
        <p:spPr bwMode="auto">
          <a:xfrm>
            <a:off x="40061606" y="11604169"/>
            <a:ext cx="365760" cy="731520"/>
          </a:xfrm>
          <a:prstGeom prst="round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Arial" charset="0"/>
              <a:cs typeface="Arial" charset="0"/>
            </a:endParaRPr>
          </a:p>
        </p:txBody>
      </p:sp>
      <p:sp>
        <p:nvSpPr>
          <p:cNvPr id="107" name="Rounded Rectangle 106"/>
          <p:cNvSpPr/>
          <p:nvPr/>
        </p:nvSpPr>
        <p:spPr bwMode="auto">
          <a:xfrm>
            <a:off x="43281600" y="9067800"/>
            <a:ext cx="822960" cy="576072"/>
          </a:xfrm>
          <a:prstGeom prst="roundRect">
            <a:avLst/>
          </a:prstGeom>
          <a:ln>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Arial" charset="0"/>
                <a:cs typeface="Arial" charset="0"/>
              </a:rPr>
              <a:t>Cables</a:t>
            </a:r>
          </a:p>
        </p:txBody>
      </p:sp>
      <p:sp>
        <p:nvSpPr>
          <p:cNvPr id="8" name="TextBox 7"/>
          <p:cNvSpPr txBox="1"/>
          <p:nvPr/>
        </p:nvSpPr>
        <p:spPr>
          <a:xfrm>
            <a:off x="445340" y="20260546"/>
            <a:ext cx="14947059" cy="1200329"/>
          </a:xfrm>
          <a:prstGeom prst="rect">
            <a:avLst/>
          </a:prstGeom>
          <a:noFill/>
        </p:spPr>
        <p:txBody>
          <a:bodyPr wrap="square" rtlCol="0">
            <a:spAutoFit/>
          </a:bodyPr>
          <a:lstStyle/>
          <a:p>
            <a:r>
              <a:rPr lang="en-US" sz="2400" dirty="0" smtClean="0"/>
              <a:t>Computer Engineering is all about interfacing two key components, the first of which is hardware.  Believe it or not, hardware is more than just what is found within computers!  Here at BYU you will learn about several hardware components that are fundamental to computing in a variety of different applications.</a:t>
            </a:r>
            <a:endParaRPr lang="en-US" sz="2400" dirty="0"/>
          </a:p>
        </p:txBody>
      </p:sp>
      <p:grpSp>
        <p:nvGrpSpPr>
          <p:cNvPr id="1120" name="Group 1119"/>
          <p:cNvGrpSpPr/>
          <p:nvPr/>
        </p:nvGrpSpPr>
        <p:grpSpPr>
          <a:xfrm>
            <a:off x="420302" y="24438873"/>
            <a:ext cx="15183041" cy="2185214"/>
            <a:chOff x="420302" y="25156547"/>
            <a:chExt cx="15183041" cy="2185214"/>
          </a:xfrm>
        </p:grpSpPr>
        <p:sp>
          <p:nvSpPr>
            <p:cNvPr id="77" name="TextBox 76"/>
            <p:cNvSpPr txBox="1"/>
            <p:nvPr/>
          </p:nvSpPr>
          <p:spPr>
            <a:xfrm>
              <a:off x="2511922" y="25156547"/>
              <a:ext cx="10733465" cy="2185214"/>
            </a:xfrm>
            <a:prstGeom prst="rect">
              <a:avLst/>
            </a:prstGeom>
            <a:noFill/>
          </p:spPr>
          <p:txBody>
            <a:bodyPr wrap="square" rtlCol="0">
              <a:spAutoFit/>
            </a:bodyPr>
            <a:lstStyle/>
            <a:p>
              <a:r>
                <a:rPr lang="en-US" sz="3600" b="1" dirty="0" smtClean="0">
                  <a:solidFill>
                    <a:srgbClr val="0033FE"/>
                  </a:solidFill>
                  <a:latin typeface="+mj-lt"/>
                </a:rPr>
                <a:t>FPGAs:</a:t>
              </a:r>
            </a:p>
            <a:p>
              <a:r>
                <a:rPr lang="en-US" sz="2000" dirty="0" smtClean="0">
                  <a:latin typeface="+mn-lt"/>
                </a:rPr>
                <a:t>A Field-Programmable Gate Array is another type of integrated circuit that is most often used to perform complex digital computations very quickly.  They are programmed with the use of Hardware Description Languages (like VHDL or Verilog) which are capable of describing a digital circuit.  Ask us about the cool Space and CERN projects involving FPGAs going on at BYU right now!</a:t>
              </a:r>
              <a:endParaRPr lang="en-US" sz="2000" dirty="0">
                <a:latin typeface="+mn-lt"/>
              </a:endParaRPr>
            </a:p>
          </p:txBody>
        </p:sp>
        <p:pic>
          <p:nvPicPr>
            <p:cNvPr id="78" name="Picture 77"/>
            <p:cNvPicPr/>
            <p:nvPr/>
          </p:nvPicPr>
          <p:blipFill>
            <a:blip r:embed="rId23">
              <a:extLst>
                <a:ext uri="{28A0092B-C50C-407E-A947-70E740481C1C}">
                  <a14:useLocalDpi xmlns:a14="http://schemas.microsoft.com/office/drawing/2010/main" val="0"/>
                </a:ext>
              </a:extLst>
            </a:blip>
            <a:srcRect/>
            <a:stretch>
              <a:fillRect/>
            </a:stretch>
          </p:blipFill>
          <p:spPr bwMode="auto">
            <a:xfrm>
              <a:off x="420302" y="25634792"/>
              <a:ext cx="2070735" cy="1228725"/>
            </a:xfrm>
            <a:prstGeom prst="rect">
              <a:avLst/>
            </a:prstGeom>
            <a:noFill/>
            <a:ln>
              <a:noFill/>
            </a:ln>
          </p:spPr>
        </p:pic>
        <p:pic>
          <p:nvPicPr>
            <p:cNvPr id="24" name="Picture 2" descr="http://www.wayengineer.com/images/boardimage/DIGIASIC-FPGA-Altera-EP2C8Q208-01.jp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13187128" y="25355618"/>
              <a:ext cx="2416215" cy="17870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30" name="Group 29"/>
          <p:cNvGrpSpPr/>
          <p:nvPr/>
        </p:nvGrpSpPr>
        <p:grpSpPr>
          <a:xfrm>
            <a:off x="423784" y="27306033"/>
            <a:ext cx="15121016" cy="1877437"/>
            <a:chOff x="423784" y="27813000"/>
            <a:chExt cx="15121016" cy="1877437"/>
          </a:xfrm>
        </p:grpSpPr>
        <p:pic>
          <p:nvPicPr>
            <p:cNvPr id="73" name="Picture 72"/>
            <p:cNvPicPr/>
            <p:nvPr/>
          </p:nvPicPr>
          <p:blipFill>
            <a:blip r:embed="rId25">
              <a:extLst>
                <a:ext uri="{28A0092B-C50C-407E-A947-70E740481C1C}">
                  <a14:useLocalDpi xmlns:a14="http://schemas.microsoft.com/office/drawing/2010/main" val="0"/>
                </a:ext>
              </a:extLst>
            </a:blip>
            <a:srcRect/>
            <a:stretch>
              <a:fillRect/>
            </a:stretch>
          </p:blipFill>
          <p:spPr bwMode="auto">
            <a:xfrm>
              <a:off x="13244280" y="27966888"/>
              <a:ext cx="2300520" cy="1569660"/>
            </a:xfrm>
            <a:prstGeom prst="rect">
              <a:avLst/>
            </a:prstGeom>
            <a:ln>
              <a:noFill/>
            </a:ln>
            <a:effectLst>
              <a:outerShdw blurRad="292100" dist="139700" dir="2700000" algn="tl" rotWithShape="0">
                <a:srgbClr val="333333">
                  <a:alpha val="65000"/>
                </a:srgbClr>
              </a:outerShdw>
            </a:effectLst>
          </p:spPr>
        </p:pic>
        <p:sp>
          <p:nvSpPr>
            <p:cNvPr id="81" name="TextBox 80"/>
            <p:cNvSpPr txBox="1"/>
            <p:nvPr/>
          </p:nvSpPr>
          <p:spPr>
            <a:xfrm>
              <a:off x="2511921" y="27813000"/>
              <a:ext cx="10733465" cy="1877437"/>
            </a:xfrm>
            <a:prstGeom prst="rect">
              <a:avLst/>
            </a:prstGeom>
            <a:noFill/>
          </p:spPr>
          <p:txBody>
            <a:bodyPr wrap="square" rtlCol="0">
              <a:spAutoFit/>
            </a:bodyPr>
            <a:lstStyle/>
            <a:p>
              <a:r>
                <a:rPr lang="en-US" sz="3600" b="1" dirty="0" smtClean="0">
                  <a:solidFill>
                    <a:srgbClr val="0033FE"/>
                  </a:solidFill>
                  <a:latin typeface="+mj-lt"/>
                </a:rPr>
                <a:t>Microprocessors:</a:t>
              </a:r>
            </a:p>
            <a:p>
              <a:r>
                <a:rPr lang="en-US" sz="2000" dirty="0" smtClean="0">
                  <a:latin typeface="+mn-lt"/>
                </a:rPr>
                <a:t>All modern CPUs are microprocessors.  It is a programmable device that accepts digital data as input, processes it according to the instructions stored in its memory, and provides results as output.  Here at BYU you will learn how processors operate, design your own simple LC-3, and see how techniques like hyper-threading, caching, and pipelining improve performance.</a:t>
              </a:r>
              <a:endParaRPr lang="en-US" sz="2000" dirty="0">
                <a:latin typeface="+mn-lt"/>
              </a:endParaRPr>
            </a:p>
          </p:txBody>
        </p:sp>
        <p:pic>
          <p:nvPicPr>
            <p:cNvPr id="29" name="Picture 4" descr="http://www.overclock3d.net/gfx/articles/2011/02/27144645820l.png"/>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23784" y="28062503"/>
              <a:ext cx="1938416" cy="13784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sp>
        <p:nvSpPr>
          <p:cNvPr id="86" name="TextBox 85"/>
          <p:cNvSpPr txBox="1"/>
          <p:nvPr/>
        </p:nvSpPr>
        <p:spPr>
          <a:xfrm>
            <a:off x="255580" y="29951065"/>
            <a:ext cx="15581698" cy="461665"/>
          </a:xfrm>
          <a:prstGeom prst="rect">
            <a:avLst/>
          </a:prstGeom>
          <a:noFill/>
        </p:spPr>
        <p:txBody>
          <a:bodyPr wrap="square" rtlCol="0">
            <a:spAutoFit/>
          </a:bodyPr>
          <a:lstStyle/>
          <a:p>
            <a:r>
              <a:rPr lang="en-US" sz="2400" dirty="0" smtClean="0"/>
              <a:t>You’ll also learn about ASICs, DSPs, GPUs, and create your own powerful systems within Computer Engineering!</a:t>
            </a:r>
            <a:endParaRPr lang="en-US" sz="2400" dirty="0"/>
          </a:p>
        </p:txBody>
      </p:sp>
      <p:sp>
        <p:nvSpPr>
          <p:cNvPr id="87" name="TextBox 86"/>
          <p:cNvSpPr txBox="1"/>
          <p:nvPr/>
        </p:nvSpPr>
        <p:spPr>
          <a:xfrm>
            <a:off x="16601944" y="20355617"/>
            <a:ext cx="18069056" cy="1569660"/>
          </a:xfrm>
          <a:prstGeom prst="rect">
            <a:avLst/>
          </a:prstGeom>
          <a:noFill/>
        </p:spPr>
        <p:txBody>
          <a:bodyPr wrap="square" rtlCol="0">
            <a:spAutoFit/>
          </a:bodyPr>
          <a:lstStyle/>
          <a:p>
            <a:r>
              <a:rPr lang="en-US" sz="2400" dirty="0" smtClean="0"/>
              <a:t>The second key component to Computer Engineering is software.  Although hardware is where the rubber meets the road in computing systems, it would not be very useful if there was no software for it to run.  Computer Engineers get to learn a variety of different programming languages that run on hardware at different levels of abstraction.  They also understand how programs go from code to execution.  In other words, you get to develop some really sweet stuff!</a:t>
            </a:r>
            <a:endParaRPr lang="en-US" sz="2400" dirty="0"/>
          </a:p>
        </p:txBody>
      </p:sp>
      <p:grpSp>
        <p:nvGrpSpPr>
          <p:cNvPr id="1133" name="Group 1132"/>
          <p:cNvGrpSpPr/>
          <p:nvPr/>
        </p:nvGrpSpPr>
        <p:grpSpPr>
          <a:xfrm>
            <a:off x="16204010" y="22098000"/>
            <a:ext cx="2693590" cy="6961862"/>
            <a:chOff x="16601944" y="23288416"/>
            <a:chExt cx="3122337" cy="6273202"/>
          </a:xfrm>
        </p:grpSpPr>
        <p:sp>
          <p:nvSpPr>
            <p:cNvPr id="1129" name="Up Arrow 1128"/>
            <p:cNvSpPr/>
            <p:nvPr/>
          </p:nvSpPr>
          <p:spPr bwMode="auto">
            <a:xfrm>
              <a:off x="16601944" y="23288416"/>
              <a:ext cx="3122337" cy="6273202"/>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cxnSp>
          <p:nvCxnSpPr>
            <p:cNvPr id="1131" name="Straight Connector 1130"/>
            <p:cNvCxnSpPr/>
            <p:nvPr/>
          </p:nvCxnSpPr>
          <p:spPr bwMode="auto">
            <a:xfrm>
              <a:off x="17379840" y="28422600"/>
              <a:ext cx="1568669" cy="0"/>
            </a:xfrm>
            <a:prstGeom prst="line">
              <a:avLst/>
            </a:prstGeom>
            <a:noFill/>
            <a:ln w="9525" cap="flat" cmpd="sng" algn="ctr">
              <a:solidFill>
                <a:schemeClr val="tx1"/>
              </a:solidFill>
              <a:prstDash val="solid"/>
              <a:round/>
              <a:headEnd type="none" w="med" len="med"/>
              <a:tailEnd type="none" w="med" len="med"/>
            </a:ln>
            <a:effectLst/>
          </p:spPr>
        </p:cxnSp>
        <p:cxnSp>
          <p:nvCxnSpPr>
            <p:cNvPr id="93" name="Straight Connector 92"/>
            <p:cNvCxnSpPr/>
            <p:nvPr/>
          </p:nvCxnSpPr>
          <p:spPr bwMode="auto">
            <a:xfrm>
              <a:off x="17379840" y="27127200"/>
              <a:ext cx="1568669" cy="0"/>
            </a:xfrm>
            <a:prstGeom prst="line">
              <a:avLst/>
            </a:prstGeom>
            <a:noFill/>
            <a:ln w="9525" cap="flat" cmpd="sng" algn="ctr">
              <a:solidFill>
                <a:schemeClr val="tx1"/>
              </a:solidFill>
              <a:prstDash val="solid"/>
              <a:round/>
              <a:headEnd type="none" w="med" len="med"/>
              <a:tailEnd type="none" w="med" len="med"/>
            </a:ln>
            <a:effectLst/>
          </p:spPr>
        </p:cxnSp>
        <p:cxnSp>
          <p:nvCxnSpPr>
            <p:cNvPr id="94" name="Straight Connector 93"/>
            <p:cNvCxnSpPr/>
            <p:nvPr/>
          </p:nvCxnSpPr>
          <p:spPr bwMode="auto">
            <a:xfrm>
              <a:off x="17379840" y="25831800"/>
              <a:ext cx="1568669" cy="0"/>
            </a:xfrm>
            <a:prstGeom prst="line">
              <a:avLst/>
            </a:prstGeom>
            <a:noFill/>
            <a:ln w="9525" cap="flat" cmpd="sng" algn="ctr">
              <a:solidFill>
                <a:schemeClr val="tx1"/>
              </a:solidFill>
              <a:prstDash val="solid"/>
              <a:round/>
              <a:headEnd type="none" w="med" len="med"/>
              <a:tailEnd type="none" w="med" len="med"/>
            </a:ln>
            <a:effectLst/>
          </p:spPr>
        </p:cxnSp>
        <p:sp>
          <p:nvSpPr>
            <p:cNvPr id="1132" name="TextBox 1131"/>
            <p:cNvSpPr txBox="1"/>
            <p:nvPr/>
          </p:nvSpPr>
          <p:spPr>
            <a:xfrm>
              <a:off x="17457526" y="28817504"/>
              <a:ext cx="1473256" cy="332798"/>
            </a:xfrm>
            <a:prstGeom prst="rect">
              <a:avLst/>
            </a:prstGeom>
            <a:noFill/>
          </p:spPr>
          <p:txBody>
            <a:bodyPr wrap="square" rtlCol="0">
              <a:spAutoFit/>
            </a:bodyPr>
            <a:lstStyle/>
            <a:p>
              <a:pPr algn="ctr"/>
              <a:r>
                <a:rPr lang="en-US" b="1" dirty="0" smtClean="0"/>
                <a:t>Assembly</a:t>
              </a:r>
              <a:endParaRPr lang="en-US" b="1" dirty="0"/>
            </a:p>
          </p:txBody>
        </p:sp>
        <p:sp>
          <p:nvSpPr>
            <p:cNvPr id="105" name="TextBox 104"/>
            <p:cNvSpPr txBox="1"/>
            <p:nvPr/>
          </p:nvSpPr>
          <p:spPr>
            <a:xfrm>
              <a:off x="17500545" y="27568236"/>
              <a:ext cx="1295400" cy="369332"/>
            </a:xfrm>
            <a:prstGeom prst="rect">
              <a:avLst/>
            </a:prstGeom>
            <a:noFill/>
          </p:spPr>
          <p:txBody>
            <a:bodyPr wrap="square" rtlCol="0">
              <a:spAutoFit/>
            </a:bodyPr>
            <a:lstStyle/>
            <a:p>
              <a:pPr algn="ctr"/>
              <a:r>
                <a:rPr lang="en-US" b="1" dirty="0" smtClean="0"/>
                <a:t>C</a:t>
              </a:r>
              <a:endParaRPr lang="en-US" b="1" dirty="0"/>
            </a:p>
          </p:txBody>
        </p:sp>
        <p:sp>
          <p:nvSpPr>
            <p:cNvPr id="108" name="TextBox 107"/>
            <p:cNvSpPr txBox="1"/>
            <p:nvPr/>
          </p:nvSpPr>
          <p:spPr>
            <a:xfrm>
              <a:off x="17500545" y="26300668"/>
              <a:ext cx="1295400" cy="369332"/>
            </a:xfrm>
            <a:prstGeom prst="rect">
              <a:avLst/>
            </a:prstGeom>
            <a:noFill/>
          </p:spPr>
          <p:txBody>
            <a:bodyPr wrap="square" rtlCol="0">
              <a:spAutoFit/>
            </a:bodyPr>
            <a:lstStyle/>
            <a:p>
              <a:pPr algn="ctr"/>
              <a:r>
                <a:rPr lang="en-US" b="1" dirty="0" smtClean="0"/>
                <a:t>C++</a:t>
              </a:r>
              <a:endParaRPr lang="en-US" b="1" dirty="0"/>
            </a:p>
          </p:txBody>
        </p:sp>
        <p:sp>
          <p:nvSpPr>
            <p:cNvPr id="109" name="TextBox 108"/>
            <p:cNvSpPr txBox="1"/>
            <p:nvPr/>
          </p:nvSpPr>
          <p:spPr>
            <a:xfrm>
              <a:off x="17500545" y="25140332"/>
              <a:ext cx="1295400" cy="369332"/>
            </a:xfrm>
            <a:prstGeom prst="rect">
              <a:avLst/>
            </a:prstGeom>
            <a:noFill/>
          </p:spPr>
          <p:txBody>
            <a:bodyPr wrap="square" rtlCol="0">
              <a:spAutoFit/>
            </a:bodyPr>
            <a:lstStyle/>
            <a:p>
              <a:pPr algn="ctr"/>
              <a:r>
                <a:rPr lang="en-US" b="1" dirty="0" smtClean="0"/>
                <a:t>Java/C#</a:t>
              </a:r>
              <a:endParaRPr lang="en-US" b="1" dirty="0"/>
            </a:p>
          </p:txBody>
        </p:sp>
        <p:sp>
          <p:nvSpPr>
            <p:cNvPr id="110" name="TextBox 109"/>
            <p:cNvSpPr txBox="1"/>
            <p:nvPr/>
          </p:nvSpPr>
          <p:spPr>
            <a:xfrm>
              <a:off x="17258345" y="23898293"/>
              <a:ext cx="1871616" cy="582397"/>
            </a:xfrm>
            <a:prstGeom prst="rect">
              <a:avLst/>
            </a:prstGeom>
            <a:noFill/>
          </p:spPr>
          <p:txBody>
            <a:bodyPr wrap="square" rtlCol="0">
              <a:spAutoFit/>
            </a:bodyPr>
            <a:lstStyle/>
            <a:p>
              <a:pPr algn="ctr"/>
              <a:r>
                <a:rPr lang="en-US" b="1" dirty="0" smtClean="0">
                  <a:solidFill>
                    <a:srgbClr val="0033FE"/>
                  </a:solidFill>
                </a:rPr>
                <a:t>Levels of Abstraction</a:t>
              </a:r>
              <a:endParaRPr lang="en-US" b="1" dirty="0">
                <a:solidFill>
                  <a:srgbClr val="0033FE"/>
                </a:solidFill>
              </a:endParaRPr>
            </a:p>
          </p:txBody>
        </p:sp>
      </p:grpSp>
      <p:pic>
        <p:nvPicPr>
          <p:cNvPr id="111" name="Picture 110"/>
          <p:cNvPicPr/>
          <p:nvPr/>
        </p:nvPicPr>
        <p:blipFill>
          <a:blip r:embed="rId27">
            <a:extLst>
              <a:ext uri="{28A0092B-C50C-407E-A947-70E740481C1C}">
                <a14:useLocalDpi xmlns:a14="http://schemas.microsoft.com/office/drawing/2010/main" val="0"/>
              </a:ext>
            </a:extLst>
          </a:blip>
          <a:srcRect/>
          <a:stretch>
            <a:fillRect/>
          </a:stretch>
        </p:blipFill>
        <p:spPr bwMode="auto">
          <a:xfrm>
            <a:off x="22098000" y="22249604"/>
            <a:ext cx="12192000" cy="8308832"/>
          </a:xfrm>
          <a:prstGeom prst="rect">
            <a:avLst/>
          </a:prstGeom>
          <a:ln>
            <a:noFill/>
          </a:ln>
          <a:effectLst>
            <a:outerShdw blurRad="292100" dist="139700" dir="2700000" algn="tl" rotWithShape="0">
              <a:srgbClr val="333333">
                <a:alpha val="65000"/>
              </a:srgbClr>
            </a:outerShdw>
          </a:effectLst>
        </p:spPr>
      </p:pic>
      <p:grpSp>
        <p:nvGrpSpPr>
          <p:cNvPr id="1148" name="Group 1147"/>
          <p:cNvGrpSpPr/>
          <p:nvPr/>
        </p:nvGrpSpPr>
        <p:grpSpPr>
          <a:xfrm>
            <a:off x="46821634" y="27815238"/>
            <a:ext cx="4003766" cy="2942370"/>
            <a:chOff x="46821634" y="27815238"/>
            <a:chExt cx="4003766" cy="2942370"/>
          </a:xfrm>
        </p:grpSpPr>
        <p:pic>
          <p:nvPicPr>
            <p:cNvPr id="1134" name="Picture 6" descr="https://chart.googleapis.com/chart?chs=500x500&amp;cht=qr&amp;chl=http://ee.byu.edu/"/>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7451917" y="27815238"/>
              <a:ext cx="2743200" cy="2743200"/>
            </a:xfrm>
            <a:prstGeom prst="rect">
              <a:avLst/>
            </a:prstGeom>
            <a:noFill/>
            <a:extLst>
              <a:ext uri="{909E8E84-426E-40DD-AFC4-6F175D3DCCD1}">
                <a14:hiddenFill xmlns:a14="http://schemas.microsoft.com/office/drawing/2010/main">
                  <a:solidFill>
                    <a:srgbClr val="FFFFFF"/>
                  </a:solidFill>
                </a14:hiddenFill>
              </a:ext>
            </a:extLst>
          </p:spPr>
        </p:pic>
        <p:sp>
          <p:nvSpPr>
            <p:cNvPr id="1135" name="TextBox 1134"/>
            <p:cNvSpPr txBox="1"/>
            <p:nvPr/>
          </p:nvSpPr>
          <p:spPr>
            <a:xfrm>
              <a:off x="46821634" y="30295943"/>
              <a:ext cx="4003766" cy="461665"/>
            </a:xfrm>
            <a:prstGeom prst="rect">
              <a:avLst/>
            </a:prstGeom>
            <a:noFill/>
          </p:spPr>
          <p:txBody>
            <a:bodyPr wrap="square" rtlCol="0">
              <a:spAutoFit/>
            </a:bodyPr>
            <a:lstStyle/>
            <a:p>
              <a:pPr algn="ctr"/>
              <a:r>
                <a:rPr lang="en-US" sz="2400" b="1" dirty="0" smtClean="0"/>
                <a:t>Visit </a:t>
              </a:r>
              <a:r>
                <a:rPr lang="en-US" sz="2400" b="1" u="sng" dirty="0" smtClean="0">
                  <a:solidFill>
                    <a:srgbClr val="0033FE"/>
                  </a:solidFill>
                </a:rPr>
                <a:t>http://ee.byu.edu</a:t>
              </a:r>
              <a:endParaRPr lang="en-US" sz="2400" b="1" u="sng" dirty="0">
                <a:solidFill>
                  <a:srgbClr val="0033FE"/>
                </a:solidFill>
              </a:endParaRPr>
            </a:p>
          </p:txBody>
        </p:sp>
      </p:grpSp>
      <p:sp>
        <p:nvSpPr>
          <p:cNvPr id="112" name="TextBox 111"/>
          <p:cNvSpPr txBox="1"/>
          <p:nvPr/>
        </p:nvSpPr>
        <p:spPr>
          <a:xfrm>
            <a:off x="35531856" y="20264227"/>
            <a:ext cx="15064944" cy="1200329"/>
          </a:xfrm>
          <a:prstGeom prst="rect">
            <a:avLst/>
          </a:prstGeom>
          <a:noFill/>
        </p:spPr>
        <p:txBody>
          <a:bodyPr wrap="square" rtlCol="0">
            <a:spAutoFit/>
          </a:bodyPr>
          <a:lstStyle/>
          <a:p>
            <a:r>
              <a:rPr lang="en-US" sz="2400" dirty="0" smtClean="0"/>
              <a:t>Being a Computer Engineer is the best!  You’ll be set apart from the competition because of your understanding of both hardware and software in computing systems.  Not only do you get to create innovative technology, you get to work on some </a:t>
            </a:r>
            <a:r>
              <a:rPr lang="en-US" sz="2400" dirty="0" smtClean="0"/>
              <a:t>of BYU’s own award-winning </a:t>
            </a:r>
            <a:r>
              <a:rPr lang="en-US" sz="2400" dirty="0" smtClean="0"/>
              <a:t>projects such as:</a:t>
            </a:r>
            <a:endParaRPr lang="en-US" sz="2400" dirty="0"/>
          </a:p>
        </p:txBody>
      </p:sp>
      <p:grpSp>
        <p:nvGrpSpPr>
          <p:cNvPr id="1142" name="Group 1141"/>
          <p:cNvGrpSpPr/>
          <p:nvPr/>
        </p:nvGrpSpPr>
        <p:grpSpPr>
          <a:xfrm>
            <a:off x="41776634" y="22012502"/>
            <a:ext cx="2659743" cy="3145764"/>
            <a:chOff x="36659457" y="22076436"/>
            <a:chExt cx="2659743" cy="3145764"/>
          </a:xfrm>
        </p:grpSpPr>
        <p:pic>
          <p:nvPicPr>
            <p:cNvPr id="1137" name="Picture 8" descr="http://news.byu.edu/releases/archive12/Apr/lightsuits/1203-53%20092.jpg"/>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19360" t="4918" r="21773"/>
            <a:stretch/>
          </p:blipFill>
          <p:spPr bwMode="auto">
            <a:xfrm>
              <a:off x="36828395" y="22076436"/>
              <a:ext cx="2321866" cy="26561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4" name="TextBox 113"/>
            <p:cNvSpPr txBox="1"/>
            <p:nvPr/>
          </p:nvSpPr>
          <p:spPr>
            <a:xfrm>
              <a:off x="36659457" y="24841200"/>
              <a:ext cx="2659743" cy="381000"/>
            </a:xfrm>
            <a:prstGeom prst="rect">
              <a:avLst/>
            </a:prstGeom>
            <a:noFill/>
          </p:spPr>
          <p:txBody>
            <a:bodyPr wrap="square" rtlCol="0">
              <a:spAutoFit/>
            </a:bodyPr>
            <a:lstStyle/>
            <a:p>
              <a:pPr algn="ctr"/>
              <a:r>
                <a:rPr lang="en-US" b="1" dirty="0" smtClean="0"/>
                <a:t>Light Suits</a:t>
              </a:r>
              <a:endParaRPr lang="en-US" b="1" dirty="0"/>
            </a:p>
          </p:txBody>
        </p:sp>
      </p:grpSp>
      <p:grpSp>
        <p:nvGrpSpPr>
          <p:cNvPr id="1144" name="Group 1143"/>
          <p:cNvGrpSpPr/>
          <p:nvPr/>
        </p:nvGrpSpPr>
        <p:grpSpPr>
          <a:xfrm>
            <a:off x="36411263" y="22306199"/>
            <a:ext cx="3498487" cy="2852067"/>
            <a:chOff x="41016915" y="22141533"/>
            <a:chExt cx="3498487" cy="2852067"/>
          </a:xfrm>
        </p:grpSpPr>
        <p:pic>
          <p:nvPicPr>
            <p:cNvPr id="1138" name="Picture 10" descr="http://www.et.byu.edu/sites/default/files/news-images/robot_soccer3_0.jpg"/>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41016915" y="22141533"/>
              <a:ext cx="3498487" cy="22973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5" name="TextBox 114"/>
            <p:cNvSpPr txBox="1"/>
            <p:nvPr/>
          </p:nvSpPr>
          <p:spPr>
            <a:xfrm>
              <a:off x="41114479" y="24624268"/>
              <a:ext cx="3303359" cy="369332"/>
            </a:xfrm>
            <a:prstGeom prst="rect">
              <a:avLst/>
            </a:prstGeom>
            <a:noFill/>
          </p:spPr>
          <p:txBody>
            <a:bodyPr wrap="square" rtlCol="0">
              <a:spAutoFit/>
            </a:bodyPr>
            <a:lstStyle/>
            <a:p>
              <a:pPr algn="ctr"/>
              <a:r>
                <a:rPr lang="en-US" b="1" dirty="0" smtClean="0"/>
                <a:t>Robot Soccer Competition</a:t>
              </a:r>
              <a:endParaRPr lang="en-US" b="1" dirty="0"/>
            </a:p>
          </p:txBody>
        </p:sp>
      </p:grpSp>
      <p:grpSp>
        <p:nvGrpSpPr>
          <p:cNvPr id="1145" name="Group 1144"/>
          <p:cNvGrpSpPr/>
          <p:nvPr/>
        </p:nvGrpSpPr>
        <p:grpSpPr>
          <a:xfrm>
            <a:off x="46303262" y="22231804"/>
            <a:ext cx="3607738" cy="2926462"/>
            <a:chOff x="45383464" y="21838538"/>
            <a:chExt cx="3607738" cy="2926462"/>
          </a:xfrm>
        </p:grpSpPr>
        <p:pic>
          <p:nvPicPr>
            <p:cNvPr id="117" name="Picture 116" descr="news image"/>
            <p:cNvPicPr/>
            <p:nvPr/>
          </p:nvPicPr>
          <p:blipFill>
            <a:blip r:embed="rId31">
              <a:extLst>
                <a:ext uri="{28A0092B-C50C-407E-A947-70E740481C1C}">
                  <a14:useLocalDpi xmlns:a14="http://schemas.microsoft.com/office/drawing/2010/main" val="0"/>
                </a:ext>
              </a:extLst>
            </a:blip>
            <a:srcRect/>
            <a:stretch>
              <a:fillRect/>
            </a:stretch>
          </p:blipFill>
          <p:spPr bwMode="auto">
            <a:xfrm>
              <a:off x="45647741" y="21838538"/>
              <a:ext cx="3079185" cy="2404730"/>
            </a:xfrm>
            <a:prstGeom prst="rect">
              <a:avLst/>
            </a:prstGeom>
            <a:ln>
              <a:noFill/>
            </a:ln>
            <a:effectLst>
              <a:outerShdw blurRad="292100" dist="139700" dir="2700000" algn="tl" rotWithShape="0">
                <a:srgbClr val="333333">
                  <a:alpha val="65000"/>
                </a:srgbClr>
              </a:outerShdw>
            </a:effectLst>
          </p:spPr>
        </p:pic>
        <p:sp>
          <p:nvSpPr>
            <p:cNvPr id="118" name="TextBox 117"/>
            <p:cNvSpPr txBox="1"/>
            <p:nvPr/>
          </p:nvSpPr>
          <p:spPr>
            <a:xfrm>
              <a:off x="45383464" y="24395668"/>
              <a:ext cx="3607738" cy="369332"/>
            </a:xfrm>
            <a:prstGeom prst="rect">
              <a:avLst/>
            </a:prstGeom>
            <a:noFill/>
          </p:spPr>
          <p:txBody>
            <a:bodyPr wrap="square" rtlCol="0">
              <a:spAutoFit/>
            </a:bodyPr>
            <a:lstStyle/>
            <a:p>
              <a:pPr algn="ctr"/>
              <a:r>
                <a:rPr lang="en-US" b="1" dirty="0" smtClean="0"/>
                <a:t>Robotic/Machine Vision</a:t>
              </a:r>
              <a:endParaRPr lang="en-US" b="1" dirty="0"/>
            </a:p>
          </p:txBody>
        </p:sp>
      </p:grpSp>
      <p:sp>
        <p:nvSpPr>
          <p:cNvPr id="119" name="TextBox 118"/>
          <p:cNvSpPr txBox="1"/>
          <p:nvPr/>
        </p:nvSpPr>
        <p:spPr>
          <a:xfrm>
            <a:off x="35615778" y="25886408"/>
            <a:ext cx="15064944" cy="1815882"/>
          </a:xfrm>
          <a:prstGeom prst="rect">
            <a:avLst/>
          </a:prstGeom>
          <a:noFill/>
        </p:spPr>
        <p:txBody>
          <a:bodyPr wrap="square" rtlCol="0">
            <a:spAutoFit/>
          </a:bodyPr>
          <a:lstStyle/>
          <a:p>
            <a:r>
              <a:rPr lang="en-US" sz="2400" dirty="0" smtClean="0"/>
              <a:t>Not to mention, there </a:t>
            </a:r>
            <a:r>
              <a:rPr lang="en-US" sz="2400" dirty="0" smtClean="0"/>
              <a:t>is an expected </a:t>
            </a:r>
            <a:r>
              <a:rPr lang="en-US" sz="3200" b="1" dirty="0" smtClean="0"/>
              <a:t>21% employment growth</a:t>
            </a:r>
            <a:r>
              <a:rPr lang="en-US" sz="2800" dirty="0" smtClean="0"/>
              <a:t> </a:t>
            </a:r>
            <a:r>
              <a:rPr lang="en-US" sz="2400" dirty="0" smtClean="0"/>
              <a:t>ending in 2018</a:t>
            </a:r>
            <a:r>
              <a:rPr lang="en-US" sz="2400" dirty="0" smtClean="0"/>
              <a:t>.  In 2013, the graduating class of Computer Engineers experienced an </a:t>
            </a:r>
            <a:r>
              <a:rPr lang="en-US" sz="3200" b="1" dirty="0" smtClean="0"/>
              <a:t>average starting salary of $</a:t>
            </a:r>
            <a:r>
              <a:rPr lang="en-US" sz="3200" b="1" dirty="0" smtClean="0"/>
              <a:t>70,900!</a:t>
            </a:r>
            <a:endParaRPr lang="en-US" sz="2400" dirty="0" smtClean="0"/>
          </a:p>
          <a:p>
            <a:endParaRPr lang="en-US" sz="2400" dirty="0"/>
          </a:p>
          <a:p>
            <a:r>
              <a:rPr lang="en-US" sz="2400" dirty="0" smtClean="0"/>
              <a:t>If you want to be in high demand, make a good living, </a:t>
            </a:r>
            <a:r>
              <a:rPr lang="en-US" sz="2400" dirty="0" smtClean="0"/>
              <a:t>guide</a:t>
            </a:r>
            <a:r>
              <a:rPr lang="en-US" sz="2400" dirty="0" smtClean="0"/>
              <a:t> technology </a:t>
            </a:r>
            <a:r>
              <a:rPr lang="en-US" sz="2400" dirty="0" smtClean="0"/>
              <a:t>forward, and love your job…</a:t>
            </a:r>
            <a:endParaRPr lang="en-US" sz="2400" dirty="0"/>
          </a:p>
        </p:txBody>
      </p:sp>
      <p:sp>
        <p:nvSpPr>
          <p:cNvPr id="1140" name="TextBox 1139"/>
          <p:cNvSpPr txBox="1"/>
          <p:nvPr/>
        </p:nvSpPr>
        <p:spPr>
          <a:xfrm>
            <a:off x="36541975" y="28422600"/>
            <a:ext cx="8422985" cy="1569660"/>
          </a:xfrm>
          <a:prstGeom prst="rect">
            <a:avLst/>
          </a:prstGeom>
          <a:noFill/>
        </p:spPr>
        <p:txBody>
          <a:bodyPr wrap="square" rtlCol="0">
            <a:spAutoFit/>
          </a:bodyPr>
          <a:lstStyle/>
          <a:p>
            <a:r>
              <a:rPr lang="en-US" sz="9600" b="1" dirty="0" smtClean="0"/>
              <a:t>Apply Now!</a:t>
            </a:r>
            <a:endParaRPr lang="en-US" sz="9600" b="1" dirty="0"/>
          </a:p>
        </p:txBody>
      </p:sp>
      <p:sp>
        <p:nvSpPr>
          <p:cNvPr id="1141" name="Notched Right Arrow 1140"/>
          <p:cNvSpPr/>
          <p:nvPr/>
        </p:nvSpPr>
        <p:spPr bwMode="auto">
          <a:xfrm>
            <a:off x="44000552" y="28817504"/>
            <a:ext cx="3338969" cy="901292"/>
          </a:xfrm>
          <a:prstGeom prst="notchedRightArrow">
            <a:avLst/>
          </a:prstGeom>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sp>
        <p:nvSpPr>
          <p:cNvPr id="1147" name="TextBox 1146"/>
          <p:cNvSpPr txBox="1"/>
          <p:nvPr/>
        </p:nvSpPr>
        <p:spPr>
          <a:xfrm>
            <a:off x="29260800" y="22995553"/>
            <a:ext cx="4343400" cy="4893647"/>
          </a:xfrm>
          <a:prstGeom prst="rect">
            <a:avLst/>
          </a:prstGeom>
          <a:noFill/>
          <a:ln>
            <a:solidFill>
              <a:schemeClr val="bg1">
                <a:lumMod val="85000"/>
              </a:schemeClr>
            </a:solidFill>
          </a:ln>
        </p:spPr>
        <p:txBody>
          <a:bodyPr wrap="square" rtlCol="0">
            <a:spAutoFit/>
          </a:bodyPr>
          <a:lstStyle/>
          <a:p>
            <a:r>
              <a:rPr lang="en-US" sz="2400" dirty="0" smtClean="0">
                <a:solidFill>
                  <a:schemeClr val="bg1">
                    <a:lumMod val="85000"/>
                  </a:schemeClr>
                </a:solidFill>
              </a:rPr>
              <a:t>The Bomberman game you’re playing is </a:t>
            </a:r>
            <a:r>
              <a:rPr lang="en-US" sz="2400" i="1" dirty="0" smtClean="0">
                <a:solidFill>
                  <a:schemeClr val="bg1">
                    <a:lumMod val="85000"/>
                  </a:schemeClr>
                </a:solidFill>
              </a:rPr>
              <a:t>thousands</a:t>
            </a:r>
            <a:r>
              <a:rPr lang="en-US" sz="2400" dirty="0" smtClean="0">
                <a:solidFill>
                  <a:schemeClr val="bg1">
                    <a:lumMod val="85000"/>
                  </a:schemeClr>
                </a:solidFill>
              </a:rPr>
              <a:t> of lines of C++ code.  Here is a snippet of the code that tells our computer what to do when a Bomberman gets burned. </a:t>
            </a:r>
          </a:p>
          <a:p>
            <a:endParaRPr lang="en-US" sz="2400" dirty="0">
              <a:solidFill>
                <a:schemeClr val="bg1">
                  <a:lumMod val="85000"/>
                </a:schemeClr>
              </a:solidFill>
            </a:endParaRPr>
          </a:p>
          <a:p>
            <a:r>
              <a:rPr lang="en-US" sz="2400" dirty="0" smtClean="0">
                <a:solidFill>
                  <a:schemeClr val="bg1">
                    <a:lumMod val="85000"/>
                  </a:schemeClr>
                </a:solidFill>
              </a:rPr>
              <a:t>In Computer Engineering, you’ll learn how to develop software using object oriented design, write clean code, and optimize programs for performance!</a:t>
            </a:r>
            <a:endParaRPr lang="en-US" sz="2400" dirty="0">
              <a:solidFill>
                <a:schemeClr val="bg1">
                  <a:lumMod val="85000"/>
                </a:schemeClr>
              </a:solidFill>
            </a:endParaRPr>
          </a:p>
        </p:txBody>
      </p:sp>
      <p:grpSp>
        <p:nvGrpSpPr>
          <p:cNvPr id="1151" name="Group 1150"/>
          <p:cNvGrpSpPr/>
          <p:nvPr/>
        </p:nvGrpSpPr>
        <p:grpSpPr>
          <a:xfrm>
            <a:off x="19023410" y="22249604"/>
            <a:ext cx="2693590" cy="6961862"/>
            <a:chOff x="18642410" y="22908538"/>
            <a:chExt cx="2693590" cy="6961862"/>
          </a:xfrm>
        </p:grpSpPr>
        <p:grpSp>
          <p:nvGrpSpPr>
            <p:cNvPr id="1149" name="Group 1148"/>
            <p:cNvGrpSpPr/>
            <p:nvPr/>
          </p:nvGrpSpPr>
          <p:grpSpPr>
            <a:xfrm>
              <a:off x="18642410" y="22908538"/>
              <a:ext cx="2693590" cy="6961862"/>
              <a:chOff x="18973800" y="22908538"/>
              <a:chExt cx="2693590" cy="6961862"/>
            </a:xfrm>
          </p:grpSpPr>
          <p:grpSp>
            <p:nvGrpSpPr>
              <p:cNvPr id="125" name="Group 124"/>
              <p:cNvGrpSpPr/>
              <p:nvPr/>
            </p:nvGrpSpPr>
            <p:grpSpPr>
              <a:xfrm>
                <a:off x="18973800" y="22908538"/>
                <a:ext cx="2693590" cy="6961862"/>
                <a:chOff x="16601944" y="23288416"/>
                <a:chExt cx="3122337" cy="6273202"/>
              </a:xfrm>
            </p:grpSpPr>
            <p:sp>
              <p:nvSpPr>
                <p:cNvPr id="126" name="Up Arrow 125"/>
                <p:cNvSpPr/>
                <p:nvPr/>
              </p:nvSpPr>
              <p:spPr bwMode="auto">
                <a:xfrm>
                  <a:off x="16601944" y="23288416"/>
                  <a:ext cx="3122337" cy="6273202"/>
                </a:xfrm>
                <a:prstGeom prst="downArrow">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charset="0"/>
                    <a:cs typeface="Arial" charset="0"/>
                  </a:endParaRPr>
                </a:p>
              </p:txBody>
            </p:sp>
            <p:cxnSp>
              <p:nvCxnSpPr>
                <p:cNvPr id="127" name="Straight Connector 126"/>
                <p:cNvCxnSpPr/>
                <p:nvPr/>
              </p:nvCxnSpPr>
              <p:spPr bwMode="auto">
                <a:xfrm>
                  <a:off x="17382823" y="26979852"/>
                  <a:ext cx="1568669" cy="0"/>
                </a:xfrm>
                <a:prstGeom prst="line">
                  <a:avLst/>
                </a:prstGeom>
                <a:noFill/>
                <a:ln w="9525" cap="flat" cmpd="sng" algn="ctr">
                  <a:solidFill>
                    <a:schemeClr val="tx1"/>
                  </a:solidFill>
                  <a:prstDash val="solid"/>
                  <a:round/>
                  <a:headEnd type="none" w="med" len="med"/>
                  <a:tailEnd type="none" w="med" len="med"/>
                </a:ln>
                <a:effectLst/>
              </p:spPr>
            </p:cxnSp>
            <p:cxnSp>
              <p:nvCxnSpPr>
                <p:cNvPr id="128" name="Straight Connector 127"/>
                <p:cNvCxnSpPr/>
                <p:nvPr/>
              </p:nvCxnSpPr>
              <p:spPr bwMode="auto">
                <a:xfrm>
                  <a:off x="17400488" y="25675267"/>
                  <a:ext cx="1568669" cy="0"/>
                </a:xfrm>
                <a:prstGeom prst="line">
                  <a:avLst/>
                </a:prstGeom>
                <a:noFill/>
                <a:ln w="9525" cap="flat" cmpd="sng" algn="ctr">
                  <a:solidFill>
                    <a:schemeClr val="tx1"/>
                  </a:solidFill>
                  <a:prstDash val="solid"/>
                  <a:round/>
                  <a:headEnd type="none" w="med" len="med"/>
                  <a:tailEnd type="none" w="med" len="med"/>
                </a:ln>
                <a:effectLst/>
              </p:spPr>
            </p:cxnSp>
            <p:cxnSp>
              <p:nvCxnSpPr>
                <p:cNvPr id="129" name="Straight Connector 128"/>
                <p:cNvCxnSpPr/>
                <p:nvPr/>
              </p:nvCxnSpPr>
              <p:spPr bwMode="auto">
                <a:xfrm>
                  <a:off x="17379840" y="24371487"/>
                  <a:ext cx="1568669" cy="0"/>
                </a:xfrm>
                <a:prstGeom prst="line">
                  <a:avLst/>
                </a:prstGeom>
                <a:noFill/>
                <a:ln w="9525" cap="flat" cmpd="sng" algn="ctr">
                  <a:solidFill>
                    <a:schemeClr val="tx1"/>
                  </a:solidFill>
                  <a:prstDash val="solid"/>
                  <a:round/>
                  <a:headEnd type="none" w="med" len="med"/>
                  <a:tailEnd type="none" w="med" len="med"/>
                </a:ln>
                <a:effectLst/>
              </p:spPr>
            </p:cxnSp>
          </p:grpSp>
          <p:sp>
            <p:nvSpPr>
              <p:cNvPr id="135" name="TextBox 134"/>
              <p:cNvSpPr txBox="1"/>
              <p:nvPr/>
            </p:nvSpPr>
            <p:spPr>
              <a:xfrm>
                <a:off x="19513289" y="28614469"/>
                <a:ext cx="1614613" cy="646331"/>
              </a:xfrm>
              <a:prstGeom prst="rect">
                <a:avLst/>
              </a:prstGeom>
              <a:noFill/>
            </p:spPr>
            <p:txBody>
              <a:bodyPr wrap="square" rtlCol="0">
                <a:spAutoFit/>
              </a:bodyPr>
              <a:lstStyle/>
              <a:p>
                <a:pPr algn="ctr"/>
                <a:r>
                  <a:rPr lang="en-US" b="1" dirty="0" smtClean="0">
                    <a:solidFill>
                      <a:srgbClr val="0033FE"/>
                    </a:solidFill>
                  </a:rPr>
                  <a:t>Compiling Process</a:t>
                </a:r>
                <a:endParaRPr lang="en-US" b="1" dirty="0">
                  <a:solidFill>
                    <a:srgbClr val="0033FE"/>
                  </a:solidFill>
                </a:endParaRPr>
              </a:p>
            </p:txBody>
          </p:sp>
          <p:sp>
            <p:nvSpPr>
              <p:cNvPr id="136" name="TextBox 135"/>
              <p:cNvSpPr txBox="1"/>
              <p:nvPr/>
            </p:nvSpPr>
            <p:spPr>
              <a:xfrm>
                <a:off x="19685118" y="23247569"/>
                <a:ext cx="1270954" cy="646331"/>
              </a:xfrm>
              <a:prstGeom prst="rect">
                <a:avLst/>
              </a:prstGeom>
              <a:noFill/>
            </p:spPr>
            <p:txBody>
              <a:bodyPr wrap="square" rtlCol="0">
                <a:spAutoFit/>
              </a:bodyPr>
              <a:lstStyle/>
              <a:p>
                <a:pPr algn="ctr"/>
                <a:r>
                  <a:rPr lang="en-US" b="1" dirty="0" smtClean="0"/>
                  <a:t>Source Code</a:t>
                </a:r>
                <a:endParaRPr lang="en-US" b="1" dirty="0"/>
              </a:p>
            </p:txBody>
          </p:sp>
          <p:sp>
            <p:nvSpPr>
              <p:cNvPr id="137" name="TextBox 136"/>
              <p:cNvSpPr txBox="1"/>
              <p:nvPr/>
            </p:nvSpPr>
            <p:spPr>
              <a:xfrm>
                <a:off x="19685118" y="24499669"/>
                <a:ext cx="1270954" cy="646331"/>
              </a:xfrm>
              <a:prstGeom prst="rect">
                <a:avLst/>
              </a:prstGeom>
              <a:noFill/>
            </p:spPr>
            <p:txBody>
              <a:bodyPr wrap="square" rtlCol="0">
                <a:spAutoFit/>
              </a:bodyPr>
              <a:lstStyle/>
              <a:p>
                <a:pPr algn="ctr"/>
                <a:r>
                  <a:rPr lang="en-US" b="1" dirty="0" smtClean="0"/>
                  <a:t>Assembly Code</a:t>
                </a:r>
                <a:endParaRPr lang="en-US" b="1" dirty="0"/>
              </a:p>
            </p:txBody>
          </p:sp>
          <p:sp>
            <p:nvSpPr>
              <p:cNvPr id="139" name="TextBox 138"/>
              <p:cNvSpPr txBox="1"/>
              <p:nvPr/>
            </p:nvSpPr>
            <p:spPr>
              <a:xfrm>
                <a:off x="19685118" y="25980110"/>
                <a:ext cx="1270954" cy="646331"/>
              </a:xfrm>
              <a:prstGeom prst="rect">
                <a:avLst/>
              </a:prstGeom>
              <a:noFill/>
            </p:spPr>
            <p:txBody>
              <a:bodyPr wrap="square" rtlCol="0">
                <a:spAutoFit/>
              </a:bodyPr>
              <a:lstStyle/>
              <a:p>
                <a:pPr algn="ctr"/>
                <a:r>
                  <a:rPr lang="en-US" b="1" dirty="0" smtClean="0"/>
                  <a:t>Machine Code</a:t>
                </a:r>
                <a:endParaRPr lang="en-US" b="1" dirty="0"/>
              </a:p>
            </p:txBody>
          </p:sp>
          <p:sp>
            <p:nvSpPr>
              <p:cNvPr id="140" name="TextBox 139"/>
              <p:cNvSpPr txBox="1"/>
              <p:nvPr/>
            </p:nvSpPr>
            <p:spPr>
              <a:xfrm>
                <a:off x="19519535" y="27469942"/>
                <a:ext cx="1602121" cy="646331"/>
              </a:xfrm>
              <a:prstGeom prst="rect">
                <a:avLst/>
              </a:prstGeom>
              <a:noFill/>
            </p:spPr>
            <p:txBody>
              <a:bodyPr wrap="square" rtlCol="0">
                <a:spAutoFit/>
              </a:bodyPr>
              <a:lstStyle/>
              <a:p>
                <a:pPr algn="ctr"/>
                <a:r>
                  <a:rPr lang="en-US" b="1" dirty="0" smtClean="0"/>
                  <a:t>Executable Code</a:t>
                </a:r>
                <a:endParaRPr lang="en-US" b="1" dirty="0"/>
              </a:p>
            </p:txBody>
          </p:sp>
        </p:grpSp>
        <p:sp>
          <p:nvSpPr>
            <p:cNvPr id="1150" name="TextBox 1149"/>
            <p:cNvSpPr txBox="1"/>
            <p:nvPr/>
          </p:nvSpPr>
          <p:spPr>
            <a:xfrm>
              <a:off x="19413748" y="23893790"/>
              <a:ext cx="1150915" cy="261610"/>
            </a:xfrm>
            <a:prstGeom prst="rect">
              <a:avLst/>
            </a:prstGeom>
            <a:noFill/>
          </p:spPr>
          <p:txBody>
            <a:bodyPr wrap="square" rtlCol="0">
              <a:spAutoFit/>
            </a:bodyPr>
            <a:lstStyle/>
            <a:p>
              <a:pPr algn="ctr"/>
              <a:r>
                <a:rPr lang="en-US" sz="1100" dirty="0" smtClean="0"/>
                <a:t>Preprocessing</a:t>
              </a:r>
              <a:endParaRPr lang="en-US" sz="1100" dirty="0"/>
            </a:p>
          </p:txBody>
        </p:sp>
        <p:sp>
          <p:nvSpPr>
            <p:cNvPr id="142" name="TextBox 141"/>
            <p:cNvSpPr txBox="1"/>
            <p:nvPr/>
          </p:nvSpPr>
          <p:spPr>
            <a:xfrm>
              <a:off x="19413748" y="24080093"/>
              <a:ext cx="1150915" cy="261610"/>
            </a:xfrm>
            <a:prstGeom prst="rect">
              <a:avLst/>
            </a:prstGeom>
            <a:noFill/>
          </p:spPr>
          <p:txBody>
            <a:bodyPr wrap="square" rtlCol="0">
              <a:spAutoFit/>
            </a:bodyPr>
            <a:lstStyle/>
            <a:p>
              <a:pPr algn="ctr"/>
              <a:r>
                <a:rPr lang="en-US" sz="1100" dirty="0" smtClean="0"/>
                <a:t>Compilation</a:t>
              </a:r>
              <a:endParaRPr lang="en-US" sz="1100" dirty="0"/>
            </a:p>
          </p:txBody>
        </p:sp>
        <p:sp>
          <p:nvSpPr>
            <p:cNvPr id="143" name="TextBox 142"/>
            <p:cNvSpPr txBox="1"/>
            <p:nvPr/>
          </p:nvSpPr>
          <p:spPr>
            <a:xfrm>
              <a:off x="19413748" y="25346070"/>
              <a:ext cx="1150915" cy="261610"/>
            </a:xfrm>
            <a:prstGeom prst="rect">
              <a:avLst/>
            </a:prstGeom>
            <a:noFill/>
          </p:spPr>
          <p:txBody>
            <a:bodyPr wrap="square" rtlCol="0">
              <a:spAutoFit/>
            </a:bodyPr>
            <a:lstStyle/>
            <a:p>
              <a:pPr algn="ctr"/>
              <a:r>
                <a:rPr lang="en-US" sz="1100" dirty="0" smtClean="0"/>
                <a:t>Assembler</a:t>
              </a:r>
              <a:endParaRPr lang="en-US" sz="1100" dirty="0"/>
            </a:p>
          </p:txBody>
        </p:sp>
        <p:sp>
          <p:nvSpPr>
            <p:cNvPr id="144" name="TextBox 143"/>
            <p:cNvSpPr txBox="1"/>
            <p:nvPr/>
          </p:nvSpPr>
          <p:spPr>
            <a:xfrm>
              <a:off x="19413748" y="26794403"/>
              <a:ext cx="1150915" cy="261610"/>
            </a:xfrm>
            <a:prstGeom prst="rect">
              <a:avLst/>
            </a:prstGeom>
            <a:noFill/>
          </p:spPr>
          <p:txBody>
            <a:bodyPr wrap="square" rtlCol="0">
              <a:spAutoFit/>
            </a:bodyPr>
            <a:lstStyle/>
            <a:p>
              <a:pPr algn="ctr"/>
              <a:r>
                <a:rPr lang="en-US" sz="1100" dirty="0" smtClean="0"/>
                <a:t>Linking</a:t>
              </a:r>
              <a:endParaRPr lang="en-US" sz="1100" dirty="0"/>
            </a:p>
          </p:txBody>
        </p:sp>
      </p:grpSp>
      <p:pic>
        <p:nvPicPr>
          <p:cNvPr id="1040" name="Picture 16" descr="http://www.computing2014.com/images/programmers.jpg"/>
          <p:cNvPicPr>
            <a:picLocks noChangeAspect="1" noChangeArrowheads="1"/>
          </p:cNvPicPr>
          <p:nvPr/>
        </p:nvPicPr>
        <p:blipFill rotWithShape="1">
          <a:blip r:embed="rId32">
            <a:extLst>
              <a:ext uri="{28A0092B-C50C-407E-A947-70E740481C1C}">
                <a14:useLocalDpi xmlns:a14="http://schemas.microsoft.com/office/drawing/2010/main" val="0"/>
              </a:ext>
            </a:extLst>
          </a:blip>
          <a:srcRect l="21770"/>
          <a:stretch/>
        </p:blipFill>
        <p:spPr bwMode="auto">
          <a:xfrm>
            <a:off x="16648940" y="29244167"/>
            <a:ext cx="1735950" cy="14823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1" name="Picture 18" descr="http://www.xblafans.com/wp-content/uploads/2010/12/battlefest_logo.png"/>
          <p:cNvPicPr>
            <a:picLocks noChangeAspect="1" noChangeArrowheads="1"/>
          </p:cNvPicPr>
          <p:nvPr/>
        </p:nvPicPr>
        <p:blipFill rotWithShape="1">
          <a:blip r:embed="rId33">
            <a:extLst>
              <a:ext uri="{BEBA8EAE-BF5A-486C-A8C5-ECC9F3942E4B}">
                <a14:imgProps xmlns:a14="http://schemas.microsoft.com/office/drawing/2010/main">
                  <a14:imgLayer r:embed="rId34">
                    <a14:imgEffect>
                      <a14:backgroundRemoval t="6868" b="89615" l="1932" r="96618">
                        <a14:foregroundMark x1="33747" y1="19598" x2="33747" y2="19598"/>
                        <a14:foregroundMark x1="37405" y1="21776" x2="37405" y2="21776"/>
                        <a14:foregroundMark x1="36025" y1="18425" x2="35128" y2="21608"/>
                        <a14:foregroundMark x1="25259" y1="21106" x2="25259" y2="21106"/>
                        <a14:foregroundMark x1="22084" y1="22781" x2="22084" y2="22781"/>
                        <a14:foregroundMark x1="27743" y1="25461" x2="27743" y2="25461"/>
                        <a14:foregroundMark x1="28364" y1="28476" x2="28364" y2="28476"/>
                        <a14:foregroundMark x1="29262" y1="14070" x2="29262" y2="14070"/>
                        <a14:foregroundMark x1="29055" y1="13903" x2="27812" y2="15075"/>
                        <a14:foregroundMark x1="29607" y1="13233" x2="27950" y2="18090"/>
                        <a14:foregroundMark x1="28709" y1="18928" x2="29055" y2="19263"/>
                        <a14:foregroundMark x1="27881" y1="10385" x2="27812" y2="14070"/>
                        <a14:foregroundMark x1="25811" y1="11390" x2="26432" y2="14070"/>
                        <a14:foregroundMark x1="25121" y1="15578" x2="23810" y2="14238"/>
                        <a14:foregroundMark x1="17598" y1="45729" x2="13043" y2="53099"/>
                        <a14:foregroundMark x1="45480" y1="15913" x2="49758" y2="15913"/>
                        <a14:foregroundMark x1="58178" y1="20101" x2="58178" y2="20101"/>
                        <a14:foregroundMark x1="53209" y1="15913" x2="50449" y2="15745"/>
                        <a14:foregroundMark x1="12974" y1="43216" x2="12146" y2="44221"/>
                        <a14:foregroundMark x1="73016" y1="23451" x2="73016" y2="23451"/>
                        <a14:backgroundMark x1="12284" y1="43551" x2="12284" y2="43551"/>
                        <a14:backgroundMark x1="12905" y1="42546" x2="12905" y2="42546"/>
                        <a14:backgroundMark x1="17529" y1="51256" x2="17529" y2="51256"/>
                        <a14:backgroundMark x1="18012" y1="46566" x2="14424" y2="54774"/>
                        <a14:backgroundMark x1="25052" y1="60972" x2="78951" y2="55946"/>
                        <a14:backgroundMark x1="34645" y1="54271" x2="74534" y2="47236"/>
                        <a14:backgroundMark x1="46860" y1="44556" x2="53554" y2="42379"/>
                        <a14:backgroundMark x1="55072" y1="41876" x2="61215" y2="41039"/>
                        <a14:backgroundMark x1="25397" y1="48911" x2="24362" y2="50586"/>
                        <a14:backgroundMark x1="21325" y1="52094" x2="22774" y2="51926"/>
                        <a14:backgroundMark x1="24017" y1="51256" x2="22153" y2="51591"/>
                      </a14:backgroundRemoval>
                    </a14:imgEffect>
                  </a14:imgLayer>
                </a14:imgProps>
              </a:ext>
              <a:ext uri="{28A0092B-C50C-407E-A947-70E740481C1C}">
                <a14:useLocalDpi xmlns:a14="http://schemas.microsoft.com/office/drawing/2010/main" val="0"/>
              </a:ext>
            </a:extLst>
          </a:blip>
          <a:srcRect l="3718" r="25158" b="40038"/>
          <a:stretch/>
        </p:blipFill>
        <p:spPr bwMode="auto">
          <a:xfrm>
            <a:off x="42339542" y="118884"/>
            <a:ext cx="8073474" cy="2390775"/>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18" descr="http://www.xblafans.com/wp-content/uploads/2010/12/battlefest_logo.png"/>
          <p:cNvPicPr>
            <a:picLocks noChangeAspect="1" noChangeArrowheads="1"/>
          </p:cNvPicPr>
          <p:nvPr/>
        </p:nvPicPr>
        <p:blipFill rotWithShape="1">
          <a:blip r:embed="rId33">
            <a:extLst>
              <a:ext uri="{BEBA8EAE-BF5A-486C-A8C5-ECC9F3942E4B}">
                <a14:imgProps xmlns:a14="http://schemas.microsoft.com/office/drawing/2010/main">
                  <a14:imgLayer r:embed="rId34">
                    <a14:imgEffect>
                      <a14:backgroundRemoval t="6868" b="89615" l="1932" r="96618">
                        <a14:foregroundMark x1="33747" y1="19598" x2="33747" y2="19598"/>
                        <a14:foregroundMark x1="37405" y1="21776" x2="37405" y2="21776"/>
                        <a14:foregroundMark x1="36025" y1="18425" x2="35128" y2="21608"/>
                        <a14:foregroundMark x1="25259" y1="21106" x2="25259" y2="21106"/>
                        <a14:foregroundMark x1="22084" y1="22781" x2="22084" y2="22781"/>
                        <a14:foregroundMark x1="27743" y1="25461" x2="27743" y2="25461"/>
                        <a14:foregroundMark x1="28364" y1="28476" x2="28364" y2="28476"/>
                        <a14:foregroundMark x1="29262" y1="14070" x2="29262" y2="14070"/>
                        <a14:foregroundMark x1="29055" y1="13903" x2="27812" y2="15075"/>
                        <a14:foregroundMark x1="29607" y1="13233" x2="27950" y2="18090"/>
                        <a14:foregroundMark x1="28709" y1="18928" x2="29055" y2="19263"/>
                        <a14:foregroundMark x1="27881" y1="10385" x2="27812" y2="14070"/>
                        <a14:foregroundMark x1="25811" y1="11390" x2="26432" y2="14070"/>
                        <a14:foregroundMark x1="25121" y1="15578" x2="23810" y2="14238"/>
                        <a14:foregroundMark x1="17598" y1="45729" x2="13043" y2="53099"/>
                        <a14:foregroundMark x1="45480" y1="15913" x2="49758" y2="15913"/>
                        <a14:foregroundMark x1="58178" y1="20101" x2="58178" y2="20101"/>
                        <a14:foregroundMark x1="53209" y1="15913" x2="50449" y2="15745"/>
                        <a14:foregroundMark x1="12974" y1="43216" x2="12146" y2="44221"/>
                        <a14:foregroundMark x1="73016" y1="23451" x2="73016" y2="23451"/>
                        <a14:backgroundMark x1="12284" y1="43551" x2="12284" y2="43551"/>
                        <a14:backgroundMark x1="12905" y1="42546" x2="12905" y2="42546"/>
                        <a14:backgroundMark x1="17529" y1="51256" x2="17529" y2="51256"/>
                        <a14:backgroundMark x1="18012" y1="46566" x2="14424" y2="54774"/>
                        <a14:backgroundMark x1="25052" y1="60972" x2="78951" y2="55946"/>
                        <a14:backgroundMark x1="34645" y1="54271" x2="74534" y2="47236"/>
                        <a14:backgroundMark x1="46860" y1="44556" x2="53554" y2="42379"/>
                        <a14:backgroundMark x1="55072" y1="41876" x2="61215" y2="41039"/>
                        <a14:backgroundMark x1="25397" y1="48911" x2="24362" y2="50586"/>
                        <a14:backgroundMark x1="21325" y1="52094" x2="22774" y2="51926"/>
                        <a14:backgroundMark x1="24017" y1="51256" x2="22153" y2="51591"/>
                      </a14:backgroundRemoval>
                    </a14:imgEffect>
                  </a14:imgLayer>
                </a14:imgProps>
              </a:ext>
              <a:ext uri="{28A0092B-C50C-407E-A947-70E740481C1C}">
                <a14:useLocalDpi xmlns:a14="http://schemas.microsoft.com/office/drawing/2010/main" val="0"/>
              </a:ext>
            </a:extLst>
          </a:blip>
          <a:srcRect l="3718" r="25158" b="40038"/>
          <a:stretch/>
        </p:blipFill>
        <p:spPr bwMode="auto">
          <a:xfrm>
            <a:off x="841680" y="118884"/>
            <a:ext cx="8073474" cy="2390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1_Ed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Edge">
      <a:majorFont>
        <a:latin typeface="Garamond"/>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1_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1_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1_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1_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1_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1_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1_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b1_corelib (rough)</Template>
  <TotalTime>63151</TotalTime>
  <Words>1129</Words>
  <Application>Microsoft Office PowerPoint</Application>
  <PresentationFormat>Custom</PresentationFormat>
  <Paragraphs>75</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1_Edge</vt:lpstr>
      <vt:lpstr>PowerPoint Presentation</vt:lpstr>
    </vt:vector>
  </TitlesOfParts>
  <Company>University of Florida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Fault Injection B6-14</dc:title>
  <dc:creator>Luke Hsiao</dc:creator>
  <cp:lastModifiedBy>Shaelyn</cp:lastModifiedBy>
  <cp:revision>2580</cp:revision>
  <cp:lastPrinted>2014-06-11T16:47:39Z</cp:lastPrinted>
  <dcterms:created xsi:type="dcterms:W3CDTF">2003-07-12T15:21:27Z</dcterms:created>
  <dcterms:modified xsi:type="dcterms:W3CDTF">2014-06-11T21:38:59Z</dcterms:modified>
</cp:coreProperties>
</file>